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80"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Josefin Sans" panose="020B0604020202020204" charset="0"/>
      <p:regular r:id="rId30"/>
    </p:embeddedFont>
    <p:embeddedFont>
      <p:font typeface="Josefin Sans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C" initials="CRC" lastIdx="1" clrIdx="0">
    <p:extLst>
      <p:ext uri="{19B8F6BF-5375-455C-9EA6-DF929625EA0E}">
        <p15:presenceInfo xmlns:p15="http://schemas.microsoft.com/office/powerpoint/2012/main" userId="a642db455c4253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22" autoAdjust="0"/>
  </p:normalViewPr>
  <p:slideViewPr>
    <p:cSldViewPr>
      <p:cViewPr varScale="1">
        <p:scale>
          <a:sx n="44" d="100"/>
          <a:sy n="44" d="100"/>
        </p:scale>
        <p:origin x="70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E83CA-03FB-40B7-A2F1-991EFB603ADC}" type="datetimeFigureOut">
              <a:rPr lang="en-AU" smtClean="0"/>
              <a:t>3/01/2025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70AB0-823A-497D-8907-209EBCBF8EB1}" type="slidenum">
              <a:rPr lang="en-AU" smtClean="0"/>
              <a:t>‹#›</a:t>
            </a:fld>
            <a:endParaRPr lang="en-AU"/>
          </a:p>
        </p:txBody>
      </p:sp>
    </p:spTree>
    <p:extLst>
      <p:ext uri="{BB962C8B-B14F-4D97-AF65-F5344CB8AC3E}">
        <p14:creationId xmlns:p14="http://schemas.microsoft.com/office/powerpoint/2010/main" val="1205130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1E870AB0-823A-497D-8907-209EBCBF8EB1}" type="slidenum">
              <a:rPr lang="en-AU" smtClean="0"/>
              <a:t>4</a:t>
            </a:fld>
            <a:endParaRPr lang="en-AU"/>
          </a:p>
        </p:txBody>
      </p:sp>
    </p:spTree>
    <p:extLst>
      <p:ext uri="{BB962C8B-B14F-4D97-AF65-F5344CB8AC3E}">
        <p14:creationId xmlns:p14="http://schemas.microsoft.com/office/powerpoint/2010/main" val="927133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7" Type="http://schemas.openxmlformats.org/officeDocument/2006/relationships/image" Target="../media/image37.svg"/><Relationship Id="rId2" Type="http://schemas.openxmlformats.org/officeDocument/2006/relationships/image" Target="../media/image24.png"/><Relationship Id="rId1" Type="http://schemas.openxmlformats.org/officeDocument/2006/relationships/slideLayout" Target="../slideLayouts/slideLayout7.xml"/><Relationship Id="rId11" Type="http://schemas.openxmlformats.org/officeDocument/2006/relationships/image" Target="../media/image41.svg"/><Relationship Id="rId10" Type="http://schemas.openxmlformats.org/officeDocument/2006/relationships/image" Target="../media/image26.png"/><Relationship Id="rId9" Type="http://schemas.openxmlformats.org/officeDocument/2006/relationships/image" Target="../media/image39.svg"/></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7.png"/><Relationship Id="rId10" Type="http://schemas.openxmlformats.org/officeDocument/2006/relationships/image" Target="../media/image6.svg"/><Relationship Id="rId4" Type="http://schemas.openxmlformats.org/officeDocument/2006/relationships/image" Target="../media/image22.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3886200" y="495300"/>
            <a:ext cx="13233329" cy="8552259"/>
            <a:chOff x="-4046727" y="-1729755"/>
            <a:chExt cx="15002839" cy="10260531"/>
          </a:xfrm>
        </p:grpSpPr>
        <p:sp>
          <p:nvSpPr>
            <p:cNvPr id="3" name="TextBox 3"/>
            <p:cNvSpPr txBox="1"/>
            <p:nvPr/>
          </p:nvSpPr>
          <p:spPr>
            <a:xfrm>
              <a:off x="0" y="1689374"/>
              <a:ext cx="10956112" cy="1153393"/>
            </a:xfrm>
            <a:prstGeom prst="rect">
              <a:avLst/>
            </a:prstGeom>
          </p:spPr>
          <p:txBody>
            <a:bodyPr lIns="0" tIns="0" rIns="0" bIns="0" rtlCol="0" anchor="t">
              <a:spAutoFit/>
            </a:bodyPr>
            <a:lstStyle/>
            <a:p>
              <a:pPr algn="l">
                <a:lnSpc>
                  <a:spcPts val="8372"/>
                </a:lnSpc>
              </a:pPr>
              <a:endParaRPr lang="en-US" sz="1900" b="1">
                <a:solidFill>
                  <a:srgbClr val="F7B4A7"/>
                </a:solidFill>
                <a:latin typeface="Times New Roman" panose="02020603050405020304" pitchFamily="18" charset="0"/>
                <a:ea typeface="Josefin Sans Bold"/>
                <a:cs typeface="Times New Roman" panose="02020603050405020304" pitchFamily="18" charset="0"/>
                <a:sym typeface="Josefin Sans Bold"/>
              </a:endParaRPr>
            </a:p>
          </p:txBody>
        </p:sp>
        <p:sp>
          <p:nvSpPr>
            <p:cNvPr id="4" name="TextBox 4"/>
            <p:cNvSpPr txBox="1"/>
            <p:nvPr/>
          </p:nvSpPr>
          <p:spPr>
            <a:xfrm>
              <a:off x="-4046727" y="-1729755"/>
              <a:ext cx="10956112" cy="1569327"/>
            </a:xfrm>
            <a:prstGeom prst="rect">
              <a:avLst/>
            </a:prstGeom>
          </p:spPr>
          <p:txBody>
            <a:bodyPr lIns="0" tIns="0" rIns="0" bIns="0" rtlCol="0" anchor="t">
              <a:spAutoFit/>
            </a:bodyPr>
            <a:lstStyle/>
            <a:p>
              <a:pPr algn="ctr">
                <a:lnSpc>
                  <a:spcPts val="3359"/>
                </a:lnSpc>
              </a:pPr>
              <a:r>
                <a:rPr lang="en-US" sz="2400" b="1" spc="446" smtClean="0">
                  <a:solidFill>
                    <a:schemeClr val="bg1"/>
                  </a:solidFill>
                  <a:latin typeface="Times New Roman" panose="02020603050405020304" pitchFamily="18" charset="0"/>
                  <a:ea typeface="Josefin Sans"/>
                  <a:cs typeface="Times New Roman" panose="02020603050405020304" pitchFamily="18" charset="0"/>
                  <a:sym typeface="Josefin Sans"/>
                </a:rPr>
                <a:t>      TRƯỜNG ĐẠI HỌC TRÀ VINH</a:t>
              </a:r>
            </a:p>
            <a:p>
              <a:pPr algn="ctr">
                <a:lnSpc>
                  <a:spcPts val="3359"/>
                </a:lnSpc>
              </a:pPr>
              <a:r>
                <a:rPr lang="en-US" sz="2400" b="1" spc="446" smtClean="0">
                  <a:solidFill>
                    <a:schemeClr val="bg1"/>
                  </a:solidFill>
                  <a:latin typeface="Times New Roman" panose="02020603050405020304" pitchFamily="18" charset="0"/>
                  <a:ea typeface="Josefin Sans"/>
                  <a:cs typeface="Times New Roman" panose="02020603050405020304" pitchFamily="18" charset="0"/>
                  <a:sym typeface="Josefin Sans"/>
                </a:rPr>
                <a:t>    KHOA KỸ THUẬT VÀ CÔNG NGHỆ</a:t>
              </a:r>
            </a:p>
            <a:p>
              <a:pPr algn="ctr">
                <a:lnSpc>
                  <a:spcPts val="3359"/>
                </a:lnSpc>
              </a:pPr>
              <a:r>
                <a:rPr lang="en-US" sz="2400" b="1" spc="446" smtClean="0">
                  <a:solidFill>
                    <a:schemeClr val="bg1"/>
                  </a:solidFill>
                  <a:latin typeface="Times New Roman" panose="02020603050405020304" pitchFamily="18" charset="0"/>
                  <a:ea typeface="Josefin Sans"/>
                  <a:cs typeface="Times New Roman" panose="02020603050405020304" pitchFamily="18" charset="0"/>
                  <a:sym typeface="Josefin Sans"/>
                </a:rPr>
                <a:t>    BỘ MÔN CÔNG NGHỆ THÔNG TIN</a:t>
              </a:r>
              <a:endParaRPr lang="en-US" sz="2400" b="1" spc="446">
                <a:solidFill>
                  <a:schemeClr val="bg1"/>
                </a:solidFill>
                <a:latin typeface="Times New Roman" panose="02020603050405020304" pitchFamily="18" charset="0"/>
                <a:ea typeface="Josefin Sans"/>
                <a:cs typeface="Times New Roman" panose="02020603050405020304" pitchFamily="18" charset="0"/>
                <a:sym typeface="Josefin Sans"/>
              </a:endParaRPr>
            </a:p>
          </p:txBody>
        </p:sp>
        <p:sp>
          <p:nvSpPr>
            <p:cNvPr id="5" name="TextBox 5"/>
            <p:cNvSpPr txBox="1"/>
            <p:nvPr/>
          </p:nvSpPr>
          <p:spPr>
            <a:xfrm>
              <a:off x="-3415656" y="3098185"/>
              <a:ext cx="14130355" cy="1415009"/>
            </a:xfrm>
            <a:prstGeom prst="rect">
              <a:avLst/>
            </a:prstGeom>
          </p:spPr>
          <p:txBody>
            <a:bodyPr wrap="square" lIns="0" tIns="0" rIns="0" bIns="0" rtlCol="0" anchor="t">
              <a:spAutoFit/>
            </a:bodyPr>
            <a:lstStyle/>
            <a:p>
              <a:pPr algn="ctr">
                <a:lnSpc>
                  <a:spcPts val="4760"/>
                </a:lnSpc>
              </a:pPr>
              <a:r>
                <a:rPr lang="en-US" sz="3400" b="1" smtClean="0">
                  <a:solidFill>
                    <a:schemeClr val="bg1"/>
                  </a:solidFill>
                  <a:latin typeface="Times New Roman" panose="02020603050405020304" pitchFamily="18" charset="0"/>
                  <a:ea typeface="Josefin Sans"/>
                  <a:cs typeface="Times New Roman" panose="02020603050405020304" pitchFamily="18" charset="0"/>
                  <a:sym typeface="Josefin Sans"/>
                </a:rPr>
                <a:t>SO SÁNH LMS CANVAS VỚI MOODLE VÀ ĐỀ XUẤT TRIỂN KHAI HỖ TRỢ HỌC TẬP TRỰC TUYẾN</a:t>
              </a:r>
              <a:endParaRPr lang="en-US" sz="3400" b="1">
                <a:solidFill>
                  <a:schemeClr val="bg1"/>
                </a:solidFill>
                <a:latin typeface="Times New Roman" panose="02020603050405020304" pitchFamily="18" charset="0"/>
                <a:ea typeface="Josefin Sans"/>
                <a:cs typeface="Times New Roman" panose="02020603050405020304" pitchFamily="18" charset="0"/>
                <a:sym typeface="Josefin Sans"/>
              </a:endParaRPr>
            </a:p>
          </p:txBody>
        </p:sp>
        <p:sp>
          <p:nvSpPr>
            <p:cNvPr id="14" name="TextBox 4"/>
            <p:cNvSpPr txBox="1"/>
            <p:nvPr/>
          </p:nvSpPr>
          <p:spPr>
            <a:xfrm>
              <a:off x="-3005278" y="1453548"/>
              <a:ext cx="13309600" cy="572650"/>
            </a:xfrm>
            <a:prstGeom prst="rect">
              <a:avLst/>
            </a:prstGeom>
          </p:spPr>
          <p:txBody>
            <a:bodyPr wrap="square" lIns="0" tIns="0" rIns="0" bIns="0" rtlCol="0" anchor="t">
              <a:spAutoFit/>
            </a:bodyPr>
            <a:lstStyle/>
            <a:p>
              <a:pPr algn="l">
                <a:lnSpc>
                  <a:spcPts val="3359"/>
                </a:lnSpc>
              </a:pPr>
              <a:r>
                <a:rPr lang="en-US" sz="5000" b="1" spc="446" smtClean="0">
                  <a:solidFill>
                    <a:schemeClr val="bg1"/>
                  </a:solidFill>
                  <a:latin typeface="Times New Roman" panose="02020603050405020304" pitchFamily="18" charset="0"/>
                  <a:ea typeface="Josefin Sans"/>
                  <a:cs typeface="Times New Roman" panose="02020603050405020304" pitchFamily="18" charset="0"/>
                  <a:sym typeface="Josefin Sans"/>
                </a:rPr>
                <a:t>THỰC TẬP ĐỒ ÁN CƠ SỞ NGÀNH</a:t>
              </a:r>
              <a:endParaRPr lang="en-US" sz="5000" b="1" spc="446">
                <a:solidFill>
                  <a:schemeClr val="bg1"/>
                </a:solidFill>
                <a:latin typeface="Times New Roman" panose="02020603050405020304" pitchFamily="18" charset="0"/>
                <a:ea typeface="Josefin Sans"/>
                <a:cs typeface="Times New Roman" panose="02020603050405020304" pitchFamily="18" charset="0"/>
                <a:sym typeface="Josefin Sans"/>
              </a:endParaRPr>
            </a:p>
          </p:txBody>
        </p:sp>
        <p:sp>
          <p:nvSpPr>
            <p:cNvPr id="15" name="TextBox 5"/>
            <p:cNvSpPr txBox="1"/>
            <p:nvPr/>
          </p:nvSpPr>
          <p:spPr>
            <a:xfrm>
              <a:off x="-3780640" y="6315256"/>
              <a:ext cx="14699729" cy="2215520"/>
            </a:xfrm>
            <a:prstGeom prst="rect">
              <a:avLst/>
            </a:prstGeom>
          </p:spPr>
          <p:txBody>
            <a:bodyPr wrap="square" lIns="0" tIns="0" rIns="0" bIns="0" rtlCol="0" anchor="t">
              <a:spAutoFit/>
            </a:bodyPr>
            <a:lstStyle/>
            <a:p>
              <a:pPr>
                <a:lnSpc>
                  <a:spcPts val="4760"/>
                </a:lnSpc>
              </a:pPr>
              <a:r>
                <a:rPr lang="en-US" sz="2500" b="1" smtClean="0">
                  <a:latin typeface="Times New Roman" panose="02020603050405020304" pitchFamily="18" charset="0"/>
                  <a:ea typeface="Josefin Sans"/>
                  <a:cs typeface="Times New Roman" panose="02020603050405020304" pitchFamily="18" charset="0"/>
                  <a:sym typeface="Josefin Sans"/>
                </a:rPr>
                <a:t>                                         </a:t>
              </a:r>
              <a:r>
                <a:rPr lang="en-US" sz="2500" b="1" smtClean="0">
                  <a:solidFill>
                    <a:schemeClr val="bg1"/>
                  </a:solidFill>
                  <a:latin typeface="Times New Roman" panose="02020603050405020304" pitchFamily="18" charset="0"/>
                  <a:ea typeface="Josefin Sans"/>
                  <a:cs typeface="Times New Roman" panose="02020603050405020304" pitchFamily="18" charset="0"/>
                  <a:sym typeface="Josefin Sans"/>
                </a:rPr>
                <a:t>SINH VIÊN THỰC HIỆN: NGUYỄN DUY PHÁT</a:t>
              </a:r>
            </a:p>
            <a:p>
              <a:pPr>
                <a:lnSpc>
                  <a:spcPts val="4760"/>
                </a:lnSpc>
              </a:pPr>
              <a:r>
                <a:rPr lang="en-US" sz="2500" b="1" smtClean="0">
                  <a:solidFill>
                    <a:schemeClr val="bg1"/>
                  </a:solidFill>
                  <a:latin typeface="Times New Roman" panose="02020603050405020304" pitchFamily="18" charset="0"/>
                  <a:ea typeface="Josefin Sans"/>
                  <a:cs typeface="Times New Roman" panose="02020603050405020304" pitchFamily="18" charset="0"/>
                  <a:sym typeface="Josefin Sans"/>
                </a:rPr>
                <a:t>                                         GIẢNG VIÊN HƯỚNG DẪN: </a:t>
              </a:r>
              <a:r>
                <a:rPr lang="en-US" sz="2500" b="1" err="1" smtClean="0">
                  <a:solidFill>
                    <a:schemeClr val="bg1"/>
                  </a:solidFill>
                  <a:latin typeface="Times New Roman" panose="02020603050405020304" pitchFamily="18" charset="0"/>
                  <a:ea typeface="Josefin Sans"/>
                  <a:cs typeface="Times New Roman" panose="02020603050405020304" pitchFamily="18" charset="0"/>
                  <a:sym typeface="Josefin Sans"/>
                </a:rPr>
                <a:t>ThS</a:t>
              </a:r>
              <a:r>
                <a:rPr lang="en-US" sz="2500" b="1" smtClean="0">
                  <a:solidFill>
                    <a:schemeClr val="bg1"/>
                  </a:solidFill>
                  <a:latin typeface="Times New Roman" panose="02020603050405020304" pitchFamily="18" charset="0"/>
                  <a:ea typeface="Josefin Sans"/>
                  <a:cs typeface="Times New Roman" panose="02020603050405020304" pitchFamily="18" charset="0"/>
                  <a:sym typeface="Josefin Sans"/>
                </a:rPr>
                <a:t>. NGUYỄN HOÀNG DUY THIỆN</a:t>
              </a:r>
            </a:p>
            <a:p>
              <a:pPr algn="ctr">
                <a:lnSpc>
                  <a:spcPts val="4760"/>
                </a:lnSpc>
              </a:pPr>
              <a:endParaRPr lang="en-US" sz="2500" b="1">
                <a:latin typeface="Times New Roman" panose="02020603050405020304" pitchFamily="18" charset="0"/>
                <a:ea typeface="Josefin Sans"/>
                <a:cs typeface="Times New Roman" panose="02020603050405020304" pitchFamily="18" charset="0"/>
                <a:sym typeface="Josefin Sans"/>
              </a:endParaRPr>
            </a:p>
          </p:txBody>
        </p:sp>
      </p:gr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81531"/>
            <a:ext cx="3435103" cy="34351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4" name="TextBox 4"/>
          <p:cNvSpPr txBox="1"/>
          <p:nvPr/>
        </p:nvSpPr>
        <p:spPr>
          <a:xfrm>
            <a:off x="1295400" y="4610100"/>
            <a:ext cx="16230600" cy="4411464"/>
          </a:xfrm>
          <a:prstGeom prst="rect">
            <a:avLst/>
          </a:prstGeom>
        </p:spPr>
        <p:txBody>
          <a:bodyPr wrap="square" lIns="0" tIns="0" rIns="0" bIns="0" rtlCol="0" anchor="t">
            <a:spAutoFit/>
          </a:bodyPr>
          <a:lstStyle/>
          <a:p>
            <a:pPr marL="457200" indent="-457200">
              <a:lnSpc>
                <a:spcPts val="4262"/>
              </a:lnSpc>
              <a:buFont typeface="Wingdings" panose="05000000000000000000" pitchFamily="2" charset="2"/>
              <a:buChar char="Ø"/>
            </a:pPr>
            <a:r>
              <a:rPr lang="vi-VN" sz="2800" b="1">
                <a:solidFill>
                  <a:schemeClr val="bg1"/>
                </a:solidFill>
                <a:latin typeface="+mj-lt"/>
              </a:rPr>
              <a:t>Thiếu các tính năng hiện đại theo yêu cầu</a:t>
            </a:r>
            <a:r>
              <a:rPr lang="vi-VN" sz="2800">
                <a:solidFill>
                  <a:schemeClr val="bg1"/>
                </a:solidFill>
                <a:latin typeface="+mj-lt"/>
              </a:rPr>
              <a:t>: Một số tính năng tiên tiến như học máy, AI trong đào tạo, hay các công cụ hợp tác xã hội chưa được tích hợp đầy đủ trong Moodle, mặc dù các tính năng này có thể được thêm vào qua các plugin hoặc tích hợp bên ngoài</a:t>
            </a:r>
            <a:r>
              <a:rPr lang="vi-VN" sz="2800" smtClean="0">
                <a:solidFill>
                  <a:schemeClr val="bg1"/>
                </a:solidFill>
                <a:latin typeface="+mj-lt"/>
              </a:rPr>
              <a:t>.</a:t>
            </a:r>
            <a:endParaRPr lang="en-AU" sz="2800" smtClean="0">
              <a:solidFill>
                <a:schemeClr val="bg1"/>
              </a:solidFill>
              <a:latin typeface="+mj-lt"/>
            </a:endParaRPr>
          </a:p>
          <a:p>
            <a:pPr marL="457200" indent="-457200">
              <a:lnSpc>
                <a:spcPts val="4262"/>
              </a:lnSpc>
              <a:buFont typeface="Wingdings" panose="05000000000000000000" pitchFamily="2" charset="2"/>
              <a:buChar char="Ø"/>
            </a:pPr>
            <a:r>
              <a:rPr lang="vi-VN" sz="2800" b="1">
                <a:solidFill>
                  <a:schemeClr val="bg1"/>
                </a:solidFill>
                <a:latin typeface="+mj-lt"/>
              </a:rPr>
              <a:t>Quản lý khóa học phức tạp</a:t>
            </a:r>
            <a:r>
              <a:rPr lang="vi-VN" sz="2800">
                <a:solidFill>
                  <a:schemeClr val="bg1"/>
                </a:solidFill>
                <a:latin typeface="+mj-lt"/>
              </a:rPr>
              <a:t>: Quản lý các khóa học và tài nguyên có thể trở nên phức tạp khi số lượng người dùng và khóa học tăng lên, đặc biệt khi bạn phải duy trì nhiều khóa học với các cài đặt khác nhau</a:t>
            </a:r>
            <a:r>
              <a:rPr lang="vi-VN" sz="2800" smtClean="0">
                <a:solidFill>
                  <a:schemeClr val="bg1"/>
                </a:solidFill>
                <a:latin typeface="+mj-lt"/>
              </a:rPr>
              <a:t>.</a:t>
            </a:r>
            <a:endParaRPr lang="en-AU" sz="2800" smtClean="0">
              <a:solidFill>
                <a:schemeClr val="bg1"/>
              </a:solidFill>
              <a:latin typeface="+mj-lt"/>
            </a:endParaRPr>
          </a:p>
          <a:p>
            <a:pPr marL="457200" indent="-457200">
              <a:lnSpc>
                <a:spcPts val="4262"/>
              </a:lnSpc>
              <a:buFont typeface="Wingdings" panose="05000000000000000000" pitchFamily="2" charset="2"/>
              <a:buChar char="Ø"/>
            </a:pPr>
            <a:r>
              <a:rPr lang="vi-VN" sz="2800" b="1">
                <a:solidFill>
                  <a:schemeClr val="bg1"/>
                </a:solidFill>
                <a:latin typeface="+mj-lt"/>
              </a:rPr>
              <a:t>Cập nhật và bảo mật</a:t>
            </a:r>
            <a:r>
              <a:rPr lang="vi-VN" sz="2800">
                <a:solidFill>
                  <a:schemeClr val="bg1"/>
                </a:solidFill>
                <a:latin typeface="+mj-lt"/>
              </a:rPr>
              <a:t>: Mặc dù Moodle thường xuyên cập nhật và phát hành các bản vá bảo mật, nhưng nếu không cập nhật kịp thời, hệ thống có thể bị lỗ hổng bảo mật. Điều này yêu cầu người quản trị phải luôn theo dõi và duy trì hệ thống.</a:t>
            </a:r>
            <a:endParaRPr lang="en-US" sz="2800" spc="579">
              <a:solidFill>
                <a:schemeClr val="bg1"/>
              </a:solidFill>
              <a:latin typeface="+mj-lt"/>
              <a:ea typeface="Josefin Sans"/>
              <a:cs typeface="Josefin Sans"/>
              <a:sym typeface="Josefin Sans"/>
            </a:endParaRPr>
          </a:p>
        </p:txBody>
      </p:sp>
      <p:pic>
        <p:nvPicPr>
          <p:cNvPr id="14" name="Picture 13"/>
          <p:cNvPicPr>
            <a:picLocks noChangeAspect="1"/>
          </p:cNvPicPr>
          <p:nvPr/>
        </p:nvPicPr>
        <p:blipFill>
          <a:blip r:embed="rId2"/>
          <a:stretch>
            <a:fillRect/>
          </a:stretch>
        </p:blipFill>
        <p:spPr>
          <a:xfrm>
            <a:off x="1143000" y="419100"/>
            <a:ext cx="6400800" cy="3657600"/>
          </a:xfrm>
          <a:prstGeom prst="rect">
            <a:avLst/>
          </a:prstGeom>
        </p:spPr>
      </p:pic>
      <p:pic>
        <p:nvPicPr>
          <p:cNvPr id="15" name="Picture 14"/>
          <p:cNvPicPr>
            <a:picLocks noChangeAspect="1"/>
          </p:cNvPicPr>
          <p:nvPr/>
        </p:nvPicPr>
        <p:blipFill>
          <a:blip r:embed="rId3"/>
          <a:stretch>
            <a:fillRect/>
          </a:stretch>
        </p:blipFill>
        <p:spPr>
          <a:xfrm>
            <a:off x="9468757" y="160553"/>
            <a:ext cx="6553200" cy="444954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5" name="TextBox 5"/>
          <p:cNvSpPr txBox="1"/>
          <p:nvPr/>
        </p:nvSpPr>
        <p:spPr>
          <a:xfrm>
            <a:off x="9285514" y="1028700"/>
            <a:ext cx="7312205" cy="430887"/>
          </a:xfrm>
          <a:prstGeom prst="rect">
            <a:avLst/>
          </a:prstGeom>
        </p:spPr>
        <p:txBody>
          <a:bodyPr lIns="0" tIns="0" rIns="0" bIns="0" rtlCol="0" anchor="t">
            <a:spAutoFit/>
          </a:bodyPr>
          <a:lstStyle/>
          <a:p>
            <a:pPr marL="457200" indent="-457200">
              <a:buFont typeface="Wingdings" panose="05000000000000000000" pitchFamily="2" charset="2"/>
              <a:buChar char="v"/>
            </a:pPr>
            <a:r>
              <a:rPr lang="en-AU" sz="2800" b="1">
                <a:latin typeface="Times New Roman" panose="02020603050405020304" pitchFamily="18" charset="0"/>
                <a:cs typeface="Times New Roman" panose="02020603050405020304" pitchFamily="18" charset="0"/>
              </a:rPr>
              <a:t>Ưu điểm của </a:t>
            </a:r>
            <a:r>
              <a:rPr lang="en-AU" sz="2800" b="1" smtClean="0">
                <a:latin typeface="Times New Roman" panose="02020603050405020304" pitchFamily="18" charset="0"/>
                <a:cs typeface="Times New Roman" panose="02020603050405020304" pitchFamily="18" charset="0"/>
              </a:rPr>
              <a:t>LMS Canvas </a:t>
            </a:r>
            <a:endParaRPr lang="en-AU" sz="2800" b="1">
              <a:latin typeface="Times New Roman" panose="02020603050405020304" pitchFamily="18" charset="0"/>
              <a:cs typeface="Times New Roman" panose="02020603050405020304" pitchFamily="18" charset="0"/>
            </a:endParaRPr>
          </a:p>
        </p:txBody>
      </p:sp>
      <p:sp>
        <p:nvSpPr>
          <p:cNvPr id="7" name="TextBox 6"/>
          <p:cNvSpPr txBox="1"/>
          <p:nvPr/>
        </p:nvSpPr>
        <p:spPr>
          <a:xfrm>
            <a:off x="9296400" y="1790700"/>
            <a:ext cx="8763000" cy="6986528"/>
          </a:xfrm>
          <a:prstGeom prst="rect">
            <a:avLst/>
          </a:prstGeom>
          <a:noFill/>
        </p:spPr>
        <p:txBody>
          <a:bodyPr wrap="square" rtlCol="0">
            <a:spAutoFit/>
          </a:bodyPr>
          <a:lstStyle/>
          <a:p>
            <a:pPr marL="457200" indent="-457200">
              <a:buFont typeface="Wingdings" panose="05000000000000000000" pitchFamily="2" charset="2"/>
              <a:buChar char="Ø"/>
            </a:pPr>
            <a:r>
              <a:rPr lang="vi-VN" sz="2800" b="1">
                <a:latin typeface="+mj-lt"/>
              </a:rPr>
              <a:t>Giao diện người dùng thân thiện và dễ sử dụng</a:t>
            </a:r>
            <a:r>
              <a:rPr lang="vi-VN" sz="2800">
                <a:latin typeface="+mj-lt"/>
              </a:rPr>
              <a:t>: Canvas có giao diện hiện đại, trực quan và dễ sử dụng. Sinh viên và giảng viên có thể dễ dàng làm quen với nền tảng mà không gặp phải khó khăn lớn. Điều này giúp nâng cao trải nghiệm người dùng và tiết kiệm thời gian học cách sử dụng</a:t>
            </a:r>
            <a:r>
              <a:rPr lang="vi-VN" sz="2800" smtClean="0">
                <a:latin typeface="+mj-lt"/>
              </a:rPr>
              <a:t>.</a:t>
            </a:r>
            <a:endParaRPr lang="en-AU" sz="2800" smtClean="0">
              <a:latin typeface="+mj-lt"/>
            </a:endParaRPr>
          </a:p>
          <a:p>
            <a:pPr marL="457200" indent="-457200">
              <a:buFont typeface="Wingdings" panose="05000000000000000000" pitchFamily="2" charset="2"/>
              <a:buChar char="Ø"/>
            </a:pPr>
            <a:r>
              <a:rPr lang="vi-VN" sz="2800" b="1">
                <a:latin typeface="+mj-lt"/>
              </a:rPr>
              <a:t>Tích hợp công nghệ tiên tiến</a:t>
            </a:r>
            <a:r>
              <a:rPr lang="vi-VN" sz="2800">
                <a:latin typeface="+mj-lt"/>
              </a:rPr>
              <a:t>: Canvas hỗ trợ tích hợp với nhiều công nghệ tiên tiến và các công cụ bên ngoài như Google Drive, Microsoft OneDrive, Zoom, Google Docs, và nhiều hệ thống khác. Điều này giúp nâng cao tính linh hoạt và hiệu quả trong việc dạy và học</a:t>
            </a:r>
            <a:r>
              <a:rPr lang="vi-VN" sz="2800" smtClean="0">
                <a:latin typeface="+mj-lt"/>
              </a:rPr>
              <a:t>.</a:t>
            </a:r>
            <a:endParaRPr lang="en-AU" sz="2800" smtClean="0">
              <a:latin typeface="+mj-lt"/>
            </a:endParaRPr>
          </a:p>
          <a:p>
            <a:pPr marL="457200" indent="-457200">
              <a:buFont typeface="Wingdings" panose="05000000000000000000" pitchFamily="2" charset="2"/>
              <a:buChar char="Ø"/>
            </a:pPr>
            <a:r>
              <a:rPr lang="vi-VN" sz="2800" b="1">
                <a:latin typeface="+mj-lt"/>
              </a:rPr>
              <a:t>Đa dạng tính năng và công cụ</a:t>
            </a:r>
            <a:r>
              <a:rPr lang="vi-VN" sz="2800">
                <a:latin typeface="+mj-lt"/>
              </a:rPr>
              <a:t>: Canvas cung cấp nhiều công cụ học tập như bài giảng, thảo luận, kiểm tra, đánh giá, bài tập nhóm và nhiều tính năng cộng tác khác. Giảng viên có thể dễ dàng tạo các hoạt động học tập phong phú cho học viên.</a:t>
            </a:r>
            <a:endParaRPr lang="en-AU" sz="2800">
              <a:latin typeface="+mj-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067800" cy="10287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2819400" y="1450260"/>
            <a:ext cx="15240000" cy="8079135"/>
          </a:xfrm>
          <a:prstGeom prst="rect">
            <a:avLst/>
          </a:prstGeom>
        </p:spPr>
        <p:txBody>
          <a:bodyPr wrap="square" lIns="0" tIns="0" rIns="0" bIns="0" rtlCol="0" anchor="t">
            <a:spAutoFit/>
          </a:bodyPr>
          <a:lstStyle/>
          <a:p>
            <a:pPr marL="457200" indent="-457200">
              <a:lnSpc>
                <a:spcPts val="6976"/>
              </a:lnSpc>
              <a:buFont typeface="Wingdings" panose="05000000000000000000" pitchFamily="2" charset="2"/>
              <a:buChar char="Ø"/>
            </a:pPr>
            <a:r>
              <a:rPr lang="vi-VN" sz="2800" b="1">
                <a:solidFill>
                  <a:schemeClr val="bg1"/>
                </a:solidFill>
                <a:latin typeface="+mj-lt"/>
              </a:rPr>
              <a:t>Tính mở và khả năng tùy chỉnh</a:t>
            </a:r>
            <a:r>
              <a:rPr lang="vi-VN" sz="2800">
                <a:solidFill>
                  <a:schemeClr val="bg1"/>
                </a:solidFill>
                <a:latin typeface="+mj-lt"/>
              </a:rPr>
              <a:t>: Canvas hỗ trợ tích hợp với các công cụ học tập khác thông qua API, và cung cấp các tính năng mở như LTI (Learning Tools Interoperability), giúp tích hợp các phần mềm và dịch vụ khác vào hệ thống dễ dàng</a:t>
            </a:r>
            <a:r>
              <a:rPr lang="vi-VN" sz="2800" smtClean="0">
                <a:solidFill>
                  <a:schemeClr val="bg1"/>
                </a:solidFill>
                <a:latin typeface="+mj-lt"/>
              </a:rPr>
              <a:t>.</a:t>
            </a:r>
            <a:endParaRPr lang="en-AU" sz="2800" smtClean="0">
              <a:solidFill>
                <a:schemeClr val="bg1"/>
              </a:solidFill>
              <a:latin typeface="+mj-lt"/>
            </a:endParaRPr>
          </a:p>
          <a:p>
            <a:pPr marL="457200" indent="-457200">
              <a:lnSpc>
                <a:spcPts val="6976"/>
              </a:lnSpc>
              <a:buFont typeface="Wingdings" panose="05000000000000000000" pitchFamily="2" charset="2"/>
              <a:buChar char="Ø"/>
            </a:pPr>
            <a:r>
              <a:rPr lang="vi-VN" sz="2800" b="1">
                <a:solidFill>
                  <a:schemeClr val="bg1"/>
                </a:solidFill>
                <a:latin typeface="+mj-lt"/>
              </a:rPr>
              <a:t>Đáp ứng tiêu chuẩn SCORM và xAPI</a:t>
            </a:r>
            <a:r>
              <a:rPr lang="vi-VN" sz="2800">
                <a:solidFill>
                  <a:schemeClr val="bg1"/>
                </a:solidFill>
                <a:latin typeface="+mj-lt"/>
              </a:rPr>
              <a:t>: Canvas hỗ trợ các tiêu chuẩn học tập quốc tế như SCORM và xAPI, cho phép các tổ chức sử dụng tài liệu học tập chuẩn mực và theo dõi tiến trình học tập của người dùng một cách chi tiết</a:t>
            </a:r>
            <a:r>
              <a:rPr lang="vi-VN" sz="2800" smtClean="0">
                <a:solidFill>
                  <a:schemeClr val="bg1"/>
                </a:solidFill>
                <a:latin typeface="+mj-lt"/>
              </a:rPr>
              <a:t>.</a:t>
            </a:r>
            <a:endParaRPr lang="en-AU" sz="2800" smtClean="0">
              <a:solidFill>
                <a:schemeClr val="bg1"/>
              </a:solidFill>
              <a:latin typeface="+mj-lt"/>
            </a:endParaRPr>
          </a:p>
          <a:p>
            <a:pPr marL="457200" indent="-457200">
              <a:lnSpc>
                <a:spcPts val="6976"/>
              </a:lnSpc>
              <a:buFont typeface="Wingdings" panose="05000000000000000000" pitchFamily="2" charset="2"/>
              <a:buChar char="Ø"/>
            </a:pPr>
            <a:r>
              <a:rPr lang="vi-VN" sz="2800" b="1">
                <a:solidFill>
                  <a:schemeClr val="bg1"/>
                </a:solidFill>
                <a:latin typeface="+mj-lt"/>
              </a:rPr>
              <a:t>Hỗ trợ đa nền tảng</a:t>
            </a:r>
            <a:r>
              <a:rPr lang="vi-VN" sz="2800">
                <a:solidFill>
                  <a:schemeClr val="bg1"/>
                </a:solidFill>
                <a:latin typeface="+mj-lt"/>
              </a:rPr>
              <a:t>: Canvas có các ứng dụng di động mạnh mẽ, cho phép người học và giảng viên truy cập vào nền tảng từ bất kỳ đâu, trên cả thiết bị di động và máy tính để bàn. Điều này giúp tăng tính linh hoạt và tiện lợi trong quá trình học tập.</a:t>
            </a:r>
            <a:endParaRPr lang="en-US" sz="2800" b="1">
              <a:solidFill>
                <a:schemeClr val="bg1"/>
              </a:solidFill>
              <a:latin typeface="+mj-lt"/>
              <a:ea typeface="Josefin Sans Bold"/>
              <a:cs typeface="Times New Roman" panose="02020603050405020304" pitchFamily="18" charset="0"/>
              <a:sym typeface="Josefin Sans Bold"/>
            </a:endParaRPr>
          </a:p>
        </p:txBody>
      </p:sp>
      <p:sp>
        <p:nvSpPr>
          <p:cNvPr id="5" name="Freeform 5"/>
          <p:cNvSpPr/>
          <p:nvPr/>
        </p:nvSpPr>
        <p:spPr>
          <a:xfrm>
            <a:off x="381000" y="3873579"/>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2">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0439400" y="0"/>
            <a:ext cx="4343400" cy="1866900"/>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727045" y="-2019300"/>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851762" y="1107504"/>
            <a:ext cx="3489749" cy="2861594"/>
          </a:xfrm>
          <a:custGeom>
            <a:avLst/>
            <a:gdLst/>
            <a:ahLst/>
            <a:cxnLst/>
            <a:rect l="l" t="t" r="r" b="b"/>
            <a:pathLst>
              <a:path w="3489749" h="2861594">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90793" y="4342477"/>
            <a:ext cx="4618653" cy="4114800"/>
          </a:xfrm>
          <a:custGeom>
            <a:avLst/>
            <a:gdLst/>
            <a:ahLst/>
            <a:cxnLst/>
            <a:rect l="l" t="t" r="r" b="b"/>
            <a:pathLst>
              <a:path w="4618653" h="4114800">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TextBox 8"/>
          <p:cNvSpPr txBox="1"/>
          <p:nvPr/>
        </p:nvSpPr>
        <p:spPr>
          <a:xfrm>
            <a:off x="8077200" y="876300"/>
            <a:ext cx="9296400" cy="3539430"/>
          </a:xfrm>
          <a:prstGeom prst="rect">
            <a:avLst/>
          </a:prstGeom>
          <a:noFill/>
        </p:spPr>
        <p:txBody>
          <a:bodyPr wrap="square" rtlCol="0">
            <a:spAutoFit/>
          </a:bodyPr>
          <a:lstStyle/>
          <a:p>
            <a:pPr marL="285750" indent="-285750">
              <a:buFont typeface="Wingdings" panose="05000000000000000000" pitchFamily="2" charset="2"/>
              <a:buChar char="Ø"/>
            </a:pPr>
            <a:r>
              <a:rPr lang="vi-VN" sz="2800" b="1">
                <a:latin typeface="+mj-lt"/>
              </a:rPr>
              <a:t>Bảo mật và hỗ trợ tốt</a:t>
            </a:r>
            <a:r>
              <a:rPr lang="vi-VN" sz="2800">
                <a:latin typeface="+mj-lt"/>
              </a:rPr>
              <a:t>: Canvas được bảo vệ bằng các biện pháp bảo mật nghiêm ngặt và có đội ngũ hỗ trợ kỹ thuật tốt. Các tổ chức và người dùng có thể yên tâm về tính bảo mật và nhận được sự hỗ trợ khi cần</a:t>
            </a:r>
            <a:r>
              <a:rPr lang="vi-VN" sz="2800" smtClean="0">
                <a:latin typeface="+mj-lt"/>
              </a:rPr>
              <a:t>.</a:t>
            </a:r>
            <a:endParaRPr lang="en-AU" sz="2800" b="1" smtClean="0">
              <a:latin typeface="+mj-lt"/>
            </a:endParaRPr>
          </a:p>
          <a:p>
            <a:pPr marL="285750" indent="-285750">
              <a:buFont typeface="Wingdings" panose="05000000000000000000" pitchFamily="2" charset="2"/>
              <a:buChar char="Ø"/>
            </a:pPr>
            <a:r>
              <a:rPr lang="vi-VN" sz="2800" b="1" smtClean="0">
                <a:latin typeface="+mj-lt"/>
              </a:rPr>
              <a:t>Phân </a:t>
            </a:r>
            <a:r>
              <a:rPr lang="vi-VN" sz="2800" b="1">
                <a:latin typeface="+mj-lt"/>
              </a:rPr>
              <a:t>tích dữ liệu và báo cáo mạnh mẽ</a:t>
            </a:r>
            <a:r>
              <a:rPr lang="vi-VN" sz="2800">
                <a:latin typeface="+mj-lt"/>
              </a:rPr>
              <a:t>: Canvas cung cấp các công cụ phân tích học tập và báo cáo giúp giảng viên và quản trị viên theo dõi sự tiến bộ của học viên. Điều này giúp cải thiện chất lượng giảng dạy và học tập.</a:t>
            </a:r>
            <a:endParaRPr lang="en-AU" sz="2800">
              <a:latin typeface="+mj-lt"/>
            </a:endParaRPr>
          </a:p>
        </p:txBody>
      </p:sp>
      <p:sp>
        <p:nvSpPr>
          <p:cNvPr id="12" name="TextBox 11"/>
          <p:cNvSpPr txBox="1"/>
          <p:nvPr/>
        </p:nvSpPr>
        <p:spPr>
          <a:xfrm>
            <a:off x="7772400" y="4610100"/>
            <a:ext cx="5181600" cy="954107"/>
          </a:xfrm>
          <a:prstGeom prst="rect">
            <a:avLst/>
          </a:prstGeom>
          <a:noFill/>
        </p:spPr>
        <p:txBody>
          <a:bodyPr wrap="square" rtlCol="0">
            <a:spAutoFit/>
          </a:bodyPr>
          <a:lstStyle/>
          <a:p>
            <a:pPr marL="457200" indent="-457200">
              <a:buFont typeface="Wingdings" panose="05000000000000000000" pitchFamily="2" charset="2"/>
              <a:buChar char="v"/>
            </a:pPr>
            <a:r>
              <a:rPr lang="en-AU" sz="2800" b="1">
                <a:latin typeface="Times New Roman" panose="02020603050405020304" pitchFamily="18" charset="0"/>
                <a:cs typeface="Times New Roman" panose="02020603050405020304" pitchFamily="18" charset="0"/>
              </a:rPr>
              <a:t>Ưu điểm của LMS Canvas </a:t>
            </a:r>
          </a:p>
          <a:p>
            <a:pPr marL="457200" indent="-457200">
              <a:buFont typeface="Wingdings" panose="05000000000000000000" pitchFamily="2" charset="2"/>
              <a:buChar char="v"/>
            </a:pPr>
            <a:endParaRPr lang="en-AU" sz="2800"/>
          </a:p>
        </p:txBody>
      </p:sp>
      <p:sp>
        <p:nvSpPr>
          <p:cNvPr id="13" name="TextBox 12"/>
          <p:cNvSpPr txBox="1"/>
          <p:nvPr/>
        </p:nvSpPr>
        <p:spPr>
          <a:xfrm>
            <a:off x="8534400" y="5296912"/>
            <a:ext cx="9601200" cy="3970318"/>
          </a:xfrm>
          <a:prstGeom prst="rect">
            <a:avLst/>
          </a:prstGeom>
          <a:noFill/>
        </p:spPr>
        <p:txBody>
          <a:bodyPr wrap="square" rtlCol="0">
            <a:spAutoFit/>
          </a:bodyPr>
          <a:lstStyle/>
          <a:p>
            <a:pPr marL="285750" indent="-285750">
              <a:buFont typeface="Wingdings" panose="05000000000000000000" pitchFamily="2" charset="2"/>
              <a:buChar char="Ø"/>
            </a:pPr>
            <a:r>
              <a:rPr lang="vi-VN" sz="2800" b="1">
                <a:latin typeface="+mj-lt"/>
              </a:rPr>
              <a:t>Chi phí cao</a:t>
            </a:r>
            <a:r>
              <a:rPr lang="vi-VN" sz="2800">
                <a:latin typeface="+mj-lt"/>
              </a:rPr>
              <a:t>: Canvas không phải là một phần mềm miễn phí. Mặc dù có bản dùng thử miễn phí, nhưng chi phí cho các tính năng cao cấp và dịch vụ hỗ trợ thường khá đắt, đặc biệt đối với các tổ chức lớn hoặc doanh nghiệp</a:t>
            </a:r>
            <a:r>
              <a:rPr lang="vi-VN" sz="2800" smtClean="0">
                <a:latin typeface="+mj-lt"/>
              </a:rPr>
              <a:t>.</a:t>
            </a:r>
            <a:endParaRPr lang="en-AU" sz="2800" smtClean="0">
              <a:latin typeface="+mj-lt"/>
            </a:endParaRPr>
          </a:p>
          <a:p>
            <a:pPr marL="285750" indent="-285750">
              <a:buFont typeface="Wingdings" panose="05000000000000000000" pitchFamily="2" charset="2"/>
              <a:buChar char="Ø"/>
            </a:pPr>
            <a:r>
              <a:rPr lang="vi-VN" sz="2800" b="1">
                <a:latin typeface="+mj-lt"/>
              </a:rPr>
              <a:t>Tính năng bị hạn chế trong phiên bản cơ bản</a:t>
            </a:r>
            <a:r>
              <a:rPr lang="vi-VN" sz="2800">
                <a:latin typeface="+mj-lt"/>
              </a:rPr>
              <a:t>: Phiên bản miễn phí của Canvas có một số tính năng bị hạn chế so với bản trả phí. Điều này có thể gây khó khăn cho những tổ chức nhỏ hoặc các trường học không có ngân sách lớn để đầu tư vào phiên bản đầy đủ</a:t>
            </a:r>
            <a:r>
              <a:rPr lang="vi-VN" sz="2800" smtClean="0">
                <a:latin typeface="+mj-lt"/>
              </a:rPr>
              <a:t>.</a:t>
            </a:r>
            <a:endParaRPr lang="en-AU" sz="2800" smtClean="0">
              <a:latin typeface="+mj-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4" name="TextBox 4"/>
          <p:cNvSpPr txBox="1"/>
          <p:nvPr/>
        </p:nvSpPr>
        <p:spPr>
          <a:xfrm>
            <a:off x="762000" y="876300"/>
            <a:ext cx="13106400" cy="8002191"/>
          </a:xfrm>
          <a:prstGeom prst="rect">
            <a:avLst/>
          </a:prstGeom>
        </p:spPr>
        <p:txBody>
          <a:bodyPr wrap="square" lIns="0" tIns="0" rIns="0" bIns="0" rtlCol="0" anchor="t">
            <a:spAutoFit/>
          </a:bodyPr>
          <a:lstStyle/>
          <a:p>
            <a:pPr marL="457200" indent="-457200">
              <a:lnSpc>
                <a:spcPts val="3919"/>
              </a:lnSpc>
              <a:buFont typeface="Wingdings" panose="05000000000000000000" pitchFamily="2" charset="2"/>
              <a:buChar char="Ø"/>
            </a:pPr>
            <a:r>
              <a:rPr lang="vi-VN" sz="2800" b="1">
                <a:solidFill>
                  <a:schemeClr val="bg1"/>
                </a:solidFill>
                <a:latin typeface="+mj-lt"/>
              </a:rPr>
              <a:t>Yêu cầu có kiến thức kỹ thuật để tùy chỉnh</a:t>
            </a:r>
            <a:r>
              <a:rPr lang="vi-VN" sz="2800">
                <a:solidFill>
                  <a:schemeClr val="bg1"/>
                </a:solidFill>
                <a:latin typeface="+mj-lt"/>
              </a:rPr>
              <a:t>: Dù Canvas rất dễ sử dụng ở mức cơ bản, việc tùy chỉnh nền tảng để đáp ứng nhu cầu đặc biệt của tổ chức đòi hỏi có kiến thức về kỹ thuật và lập trình. Điều này có thể là một rào cản đối với các tổ chức không có đội ngũ kỹ thuật</a:t>
            </a:r>
            <a:r>
              <a:rPr lang="vi-VN" sz="2800" smtClean="0">
                <a:solidFill>
                  <a:schemeClr val="bg1"/>
                </a:solidFill>
                <a:latin typeface="+mj-lt"/>
              </a:rPr>
              <a:t>.</a:t>
            </a:r>
            <a:endParaRPr lang="en-AU" sz="2800" smtClean="0">
              <a:solidFill>
                <a:schemeClr val="bg1"/>
              </a:solidFill>
              <a:latin typeface="+mj-lt"/>
            </a:endParaRPr>
          </a:p>
          <a:p>
            <a:pPr marL="457200" indent="-457200">
              <a:lnSpc>
                <a:spcPts val="3919"/>
              </a:lnSpc>
              <a:buFont typeface="Wingdings" panose="05000000000000000000" pitchFamily="2" charset="2"/>
              <a:buChar char="Ø"/>
            </a:pPr>
            <a:r>
              <a:rPr lang="vi-VN" sz="2800" b="1">
                <a:solidFill>
                  <a:schemeClr val="bg1"/>
                </a:solidFill>
                <a:latin typeface="+mj-lt"/>
              </a:rPr>
              <a:t>Quản lý khóa học phức tạp đối với người mới</a:t>
            </a:r>
            <a:r>
              <a:rPr lang="vi-VN" sz="2800">
                <a:solidFill>
                  <a:schemeClr val="bg1"/>
                </a:solidFill>
                <a:latin typeface="+mj-lt"/>
              </a:rPr>
              <a:t>: Mặc dù Canvas có giao diện thân thiện, nhưng quản lý các khóa học và tài nguyên có thể trở nên phức tạp khi bạn có nhiều khóa học hoặc số lượng học viên lớn. Việc tạo và tổ chức khóa học đôi khi yêu cầu thời gian học và quen thuộc với hệ thống</a:t>
            </a:r>
            <a:r>
              <a:rPr lang="vi-VN" sz="2800" smtClean="0">
                <a:solidFill>
                  <a:schemeClr val="bg1"/>
                </a:solidFill>
                <a:latin typeface="+mj-lt"/>
              </a:rPr>
              <a:t>.</a:t>
            </a:r>
            <a:endParaRPr lang="en-AU" sz="2800" smtClean="0">
              <a:solidFill>
                <a:schemeClr val="bg1"/>
              </a:solidFill>
              <a:latin typeface="+mj-lt"/>
            </a:endParaRPr>
          </a:p>
          <a:p>
            <a:pPr marL="457200" indent="-457200">
              <a:lnSpc>
                <a:spcPts val="3919"/>
              </a:lnSpc>
              <a:buFont typeface="Wingdings" panose="05000000000000000000" pitchFamily="2" charset="2"/>
              <a:buChar char="Ø"/>
            </a:pPr>
            <a:r>
              <a:rPr lang="vi-VN" sz="2800" b="1">
                <a:solidFill>
                  <a:schemeClr val="bg1"/>
                </a:solidFill>
                <a:latin typeface="+mj-lt"/>
              </a:rPr>
              <a:t>Tính năng giám sát và đánh giá không phong phú bằng các hệ thống LMS khác</a:t>
            </a:r>
            <a:r>
              <a:rPr lang="vi-VN" sz="2800">
                <a:solidFill>
                  <a:schemeClr val="bg1"/>
                </a:solidFill>
                <a:latin typeface="+mj-lt"/>
              </a:rPr>
              <a:t>: Mặc dù Canvas hỗ trợ đánh giá và phân tích tiến trình học tập, nhưng một số tính năng như giám sát thời gian học của học viên, theo dõi hành vi chi tiết có thể không mạnh mẽ như một số hệ thống LMS khác</a:t>
            </a:r>
            <a:r>
              <a:rPr lang="vi-VN" sz="2800" smtClean="0">
                <a:solidFill>
                  <a:schemeClr val="bg1"/>
                </a:solidFill>
                <a:latin typeface="+mj-lt"/>
              </a:rPr>
              <a:t>.</a:t>
            </a:r>
            <a:endParaRPr lang="en-AU" sz="2800" smtClean="0">
              <a:solidFill>
                <a:schemeClr val="bg1"/>
              </a:solidFill>
              <a:latin typeface="+mj-lt"/>
            </a:endParaRPr>
          </a:p>
          <a:p>
            <a:pPr marL="457200" indent="-457200">
              <a:lnSpc>
                <a:spcPts val="3919"/>
              </a:lnSpc>
              <a:buFont typeface="Wingdings" panose="05000000000000000000" pitchFamily="2" charset="2"/>
              <a:buChar char="Ø"/>
            </a:pPr>
            <a:r>
              <a:rPr lang="vi-VN" sz="2800" b="1">
                <a:solidFill>
                  <a:schemeClr val="bg1"/>
                </a:solidFill>
                <a:latin typeface="+mj-lt"/>
              </a:rPr>
              <a:t>Cộng đồng và tài nguyên hỗ trợ có thể chưa đủ đa dạng</a:t>
            </a:r>
            <a:r>
              <a:rPr lang="vi-VN" sz="2800">
                <a:solidFill>
                  <a:schemeClr val="bg1"/>
                </a:solidFill>
                <a:latin typeface="+mj-lt"/>
              </a:rPr>
              <a:t>: Mặc dù Canvas có cộng đồng người dùng và tài liệu hỗ trợ, nhưng số lượng tài nguyên hướng dẫn và câu trả lời cho các vấn đề kỹ thuật có thể không nhiều như các hệ thống LMS phổ biến khác, nhất là đối với các tính năng phức tạp.</a:t>
            </a:r>
            <a:endParaRPr lang="en-US" sz="2800" spc="560">
              <a:solidFill>
                <a:schemeClr val="bg1"/>
              </a:solidFill>
              <a:latin typeface="+mj-lt"/>
              <a:ea typeface="Josefin Sans"/>
              <a:cs typeface="Josefin Sans"/>
              <a:sym typeface="Josefin Sans"/>
            </a:endParaRPr>
          </a:p>
        </p:txBody>
      </p:sp>
      <p:sp>
        <p:nvSpPr>
          <p:cNvPr id="5" name="Freeform 5"/>
          <p:cNvSpPr/>
          <p:nvPr/>
        </p:nvSpPr>
        <p:spPr>
          <a:xfrm>
            <a:off x="13868400" y="1485900"/>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6" name="Picture 5"/>
          <p:cNvPicPr>
            <a:picLocks noChangeAspect="1"/>
          </p:cNvPicPr>
          <p:nvPr/>
        </p:nvPicPr>
        <p:blipFill>
          <a:blip r:embed="rId4"/>
          <a:stretch>
            <a:fillRect/>
          </a:stretch>
        </p:blipFill>
        <p:spPr>
          <a:xfrm>
            <a:off x="14325600" y="7128599"/>
            <a:ext cx="3487214" cy="285927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3"/>
          <p:cNvSpPr txBox="1"/>
          <p:nvPr/>
        </p:nvSpPr>
        <p:spPr>
          <a:xfrm>
            <a:off x="1101314" y="972018"/>
            <a:ext cx="5684059" cy="705321"/>
          </a:xfrm>
          <a:prstGeom prst="rect">
            <a:avLst/>
          </a:prstGeom>
        </p:spPr>
        <p:txBody>
          <a:bodyPr wrap="square" lIns="0" tIns="0" rIns="0" bIns="0" rtlCol="0" anchor="t">
            <a:spAutoFit/>
          </a:bodyPr>
          <a:lstStyle/>
          <a:p>
            <a:pPr marL="0" lvl="0" indent="0" algn="l">
              <a:lnSpc>
                <a:spcPts val="5528"/>
              </a:lnSpc>
              <a:spcBef>
                <a:spcPct val="0"/>
              </a:spcBef>
            </a:pPr>
            <a:r>
              <a:rPr lang="en-US" sz="4900" b="1" u="none" spc="-53" smtClean="0">
                <a:latin typeface="Times New Roman" panose="02020603050405020304" pitchFamily="18" charset="0"/>
                <a:ea typeface="Josefin Sans Bold"/>
                <a:cs typeface="Times New Roman" panose="02020603050405020304" pitchFamily="18" charset="0"/>
                <a:sym typeface="Josefin Sans Bold"/>
              </a:rPr>
              <a:t>Thiết kế giao diện</a:t>
            </a:r>
            <a:endParaRPr lang="en-US" sz="4900" b="1" u="none" spc="-53">
              <a:latin typeface="Times New Roman" panose="02020603050405020304" pitchFamily="18" charset="0"/>
              <a:ea typeface="Josefin Sans Bold"/>
              <a:cs typeface="Times New Roman" panose="02020603050405020304" pitchFamily="18" charset="0"/>
              <a:sym typeface="Josefin Sans Bold"/>
            </a:endParaRPr>
          </a:p>
        </p:txBody>
      </p:sp>
      <p:sp>
        <p:nvSpPr>
          <p:cNvPr id="36" name="Freeform 8"/>
          <p:cNvSpPr/>
          <p:nvPr/>
        </p:nvSpPr>
        <p:spPr>
          <a:xfrm>
            <a:off x="14325600" y="619325"/>
            <a:ext cx="2783563" cy="176515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7" name="TextBox 36"/>
          <p:cNvSpPr txBox="1"/>
          <p:nvPr/>
        </p:nvSpPr>
        <p:spPr>
          <a:xfrm>
            <a:off x="1981200" y="1907421"/>
            <a:ext cx="5257800" cy="523220"/>
          </a:xfrm>
          <a:prstGeom prst="rect">
            <a:avLst/>
          </a:prstGeom>
          <a:noFill/>
        </p:spPr>
        <p:txBody>
          <a:bodyPr wrap="square" rtlCol="0">
            <a:spAutoFit/>
          </a:bodyPr>
          <a:lstStyle/>
          <a:p>
            <a:pPr marL="285750" indent="-285750">
              <a:buFont typeface="Wingdings" panose="05000000000000000000" pitchFamily="2" charset="2"/>
              <a:buChar char="v"/>
            </a:pPr>
            <a:r>
              <a:rPr lang="en-AU" sz="2800" smtClean="0">
                <a:latin typeface="Times New Roman" panose="02020603050405020304" pitchFamily="18" charset="0"/>
                <a:cs typeface="Times New Roman" panose="02020603050405020304" pitchFamily="18" charset="0"/>
              </a:rPr>
              <a:t>Giao diện ở phần đầu đăng nhập</a:t>
            </a:r>
            <a:endParaRPr lang="en-AU" sz="2800">
              <a:latin typeface="Times New Roman" panose="02020603050405020304" pitchFamily="18" charset="0"/>
              <a:cs typeface="Times New Roman" panose="02020603050405020304" pitchFamily="18" charset="0"/>
            </a:endParaRPr>
          </a:p>
        </p:txBody>
      </p:sp>
      <p:pic>
        <p:nvPicPr>
          <p:cNvPr id="38" name="Picture 37"/>
          <p:cNvPicPr>
            <a:picLocks noChangeAspect="1"/>
          </p:cNvPicPr>
          <p:nvPr/>
        </p:nvPicPr>
        <p:blipFill>
          <a:blip r:embed="rId4"/>
          <a:stretch>
            <a:fillRect/>
          </a:stretch>
        </p:blipFill>
        <p:spPr>
          <a:xfrm>
            <a:off x="1571566" y="2552700"/>
            <a:ext cx="14225588" cy="7239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71500"/>
            <a:ext cx="6172200" cy="523220"/>
          </a:xfrm>
          <a:prstGeom prst="rect">
            <a:avLst/>
          </a:prstGeom>
          <a:noFill/>
        </p:spPr>
        <p:txBody>
          <a:bodyPr wrap="square" rtlCol="0">
            <a:spAutoFit/>
          </a:bodyPr>
          <a:lstStyle/>
          <a:p>
            <a:pPr marL="285750" indent="-285750">
              <a:buFont typeface="Wingdings" panose="05000000000000000000" pitchFamily="2" charset="2"/>
              <a:buChar char="v"/>
            </a:pPr>
            <a:r>
              <a:rPr lang="en-AU" sz="2800" smtClean="0">
                <a:latin typeface="Times New Roman" panose="02020603050405020304" pitchFamily="18" charset="0"/>
                <a:cs typeface="Times New Roman" panose="02020603050405020304" pitchFamily="18" charset="0"/>
              </a:rPr>
              <a:t>Giao diện đăng nhập vào website</a:t>
            </a:r>
            <a:endParaRPr lang="en-AU"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209800" y="1257300"/>
            <a:ext cx="12753975" cy="8115300"/>
          </a:xfrm>
          <a:prstGeom prst="rect">
            <a:avLst/>
          </a:prstGeom>
        </p:spPr>
      </p:pic>
    </p:spTree>
    <p:extLst>
      <p:ext uri="{BB962C8B-B14F-4D97-AF65-F5344CB8AC3E}">
        <p14:creationId xmlns:p14="http://schemas.microsoft.com/office/powerpoint/2010/main" val="2921732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876300"/>
            <a:ext cx="5105400" cy="523220"/>
          </a:xfrm>
          <a:prstGeom prst="rect">
            <a:avLst/>
          </a:prstGeom>
          <a:noFill/>
        </p:spPr>
        <p:txBody>
          <a:bodyPr wrap="square" rtlCol="0">
            <a:spAutoFit/>
          </a:bodyPr>
          <a:lstStyle/>
          <a:p>
            <a:pPr marL="285750" indent="-285750">
              <a:buFont typeface="Wingdings" panose="05000000000000000000" pitchFamily="2" charset="2"/>
              <a:buChar char="v"/>
            </a:pPr>
            <a:r>
              <a:rPr lang="en-AU" sz="2800" smtClean="0">
                <a:latin typeface="Times New Roman" panose="02020603050405020304" pitchFamily="18" charset="0"/>
                <a:cs typeface="Times New Roman" panose="02020603050405020304" pitchFamily="18" charset="0"/>
              </a:rPr>
              <a:t>Giao diện đầu khi đăng nhập</a:t>
            </a:r>
            <a:endParaRPr lang="en-AU" sz="280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38200" y="1638300"/>
            <a:ext cx="16906875" cy="8181975"/>
          </a:xfrm>
          <a:prstGeom prst="rect">
            <a:avLst/>
          </a:prstGeom>
        </p:spPr>
      </p:pic>
    </p:spTree>
    <p:extLst>
      <p:ext uri="{BB962C8B-B14F-4D97-AF65-F5344CB8AC3E}">
        <p14:creationId xmlns:p14="http://schemas.microsoft.com/office/powerpoint/2010/main" val="618134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647700"/>
            <a:ext cx="3886200" cy="523220"/>
          </a:xfrm>
          <a:prstGeom prst="rect">
            <a:avLst/>
          </a:prstGeom>
          <a:noFill/>
        </p:spPr>
        <p:txBody>
          <a:bodyPr wrap="square" rtlCol="0">
            <a:spAutoFit/>
          </a:bodyPr>
          <a:lstStyle/>
          <a:p>
            <a:pPr marL="285750" indent="-285750">
              <a:buFont typeface="Wingdings" panose="05000000000000000000" pitchFamily="2" charset="2"/>
              <a:buChar char="v"/>
            </a:pPr>
            <a:r>
              <a:rPr lang="en-AU" sz="2800" smtClean="0">
                <a:latin typeface="Times New Roman" panose="02020603050405020304" pitchFamily="18" charset="0"/>
                <a:cs typeface="Times New Roman" panose="02020603050405020304" pitchFamily="18" charset="0"/>
              </a:rPr>
              <a:t>Giao diện các khóa học</a:t>
            </a:r>
            <a:endParaRPr lang="en-AU"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33400" y="1485900"/>
            <a:ext cx="17526000" cy="8010525"/>
          </a:xfrm>
          <a:prstGeom prst="rect">
            <a:avLst/>
          </a:prstGeom>
        </p:spPr>
      </p:pic>
    </p:spTree>
    <p:extLst>
      <p:ext uri="{BB962C8B-B14F-4D97-AF65-F5344CB8AC3E}">
        <p14:creationId xmlns:p14="http://schemas.microsoft.com/office/powerpoint/2010/main" val="1340666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647700"/>
            <a:ext cx="4191000" cy="523220"/>
          </a:xfrm>
          <a:prstGeom prst="rect">
            <a:avLst/>
          </a:prstGeom>
          <a:noFill/>
        </p:spPr>
        <p:txBody>
          <a:bodyPr wrap="square" rtlCol="0">
            <a:spAutoFit/>
          </a:bodyPr>
          <a:lstStyle/>
          <a:p>
            <a:pPr marL="285750" indent="-285750">
              <a:buFont typeface="Wingdings" panose="05000000000000000000" pitchFamily="2" charset="2"/>
              <a:buChar char="v"/>
            </a:pPr>
            <a:r>
              <a:rPr lang="en-AU" sz="2800" smtClean="0">
                <a:latin typeface="Times New Roman" panose="02020603050405020304" pitchFamily="18" charset="0"/>
                <a:cs typeface="Times New Roman" panose="02020603050405020304" pitchFamily="18" charset="0"/>
              </a:rPr>
              <a:t>Giao diện trang chủ</a:t>
            </a:r>
            <a:endParaRPr lang="en-AU"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09600" y="1409700"/>
            <a:ext cx="17249775" cy="8124825"/>
          </a:xfrm>
          <a:prstGeom prst="rect">
            <a:avLst/>
          </a:prstGeom>
        </p:spPr>
      </p:pic>
    </p:spTree>
    <p:extLst>
      <p:ext uri="{BB962C8B-B14F-4D97-AF65-F5344CB8AC3E}">
        <p14:creationId xmlns:p14="http://schemas.microsoft.com/office/powerpoint/2010/main" val="1611855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915400" y="1866900"/>
            <a:ext cx="8592473" cy="5960750"/>
            <a:chOff x="229248" y="-1171005"/>
            <a:chExt cx="11456630" cy="7947668"/>
          </a:xfrm>
        </p:grpSpPr>
        <p:sp>
          <p:nvSpPr>
            <p:cNvPr id="3" name="TextBox 3"/>
            <p:cNvSpPr txBox="1"/>
            <p:nvPr/>
          </p:nvSpPr>
          <p:spPr>
            <a:xfrm>
              <a:off x="296981" y="-1171005"/>
              <a:ext cx="8161866" cy="1171006"/>
            </a:xfrm>
            <a:prstGeom prst="rect">
              <a:avLst/>
            </a:prstGeom>
          </p:spPr>
          <p:txBody>
            <a:bodyPr wrap="square" lIns="0" tIns="0" rIns="0" bIns="0" rtlCol="0" anchor="t">
              <a:spAutoFit/>
            </a:bodyPr>
            <a:lstStyle/>
            <a:p>
              <a:pPr algn="l">
                <a:lnSpc>
                  <a:spcPts val="7559"/>
                </a:lnSpc>
              </a:pPr>
              <a:r>
                <a:rPr lang="en-US" sz="4900" b="1" err="1" smtClean="0">
                  <a:solidFill>
                    <a:schemeClr val="bg1"/>
                  </a:solidFill>
                  <a:latin typeface="Times New Roman" panose="02020603050405020304" pitchFamily="18" charset="0"/>
                  <a:ea typeface="Josefin Sans Bold"/>
                  <a:cs typeface="Times New Roman" panose="02020603050405020304" pitchFamily="18" charset="0"/>
                  <a:sym typeface="Josefin Sans Bold"/>
                </a:rPr>
                <a:t>Tổng</a:t>
              </a:r>
              <a:r>
                <a:rPr lang="en-US" sz="4900" b="1" smtClean="0">
                  <a:solidFill>
                    <a:schemeClr val="bg1"/>
                  </a:solidFill>
                  <a:latin typeface="Times New Roman" panose="02020603050405020304" pitchFamily="18" charset="0"/>
                  <a:ea typeface="Josefin Sans Bold"/>
                  <a:cs typeface="Times New Roman" panose="02020603050405020304" pitchFamily="18" charset="0"/>
                  <a:sym typeface="Josefin Sans Bold"/>
                </a:rPr>
                <a:t> </a:t>
              </a:r>
              <a:r>
                <a:rPr lang="en-US" sz="4900" b="1" err="1" smtClean="0">
                  <a:solidFill>
                    <a:schemeClr val="bg1"/>
                  </a:solidFill>
                  <a:latin typeface="Times New Roman" panose="02020603050405020304" pitchFamily="18" charset="0"/>
                  <a:ea typeface="Josefin Sans Bold"/>
                  <a:cs typeface="Times New Roman" panose="02020603050405020304" pitchFamily="18" charset="0"/>
                  <a:sym typeface="Josefin Sans Bold"/>
                </a:rPr>
                <a:t>quan</a:t>
              </a:r>
              <a:r>
                <a:rPr lang="en-US" sz="4900" b="1" smtClean="0">
                  <a:solidFill>
                    <a:schemeClr val="bg1"/>
                  </a:solidFill>
                  <a:latin typeface="Times New Roman" panose="02020603050405020304" pitchFamily="18" charset="0"/>
                  <a:ea typeface="Josefin Sans Bold"/>
                  <a:cs typeface="Times New Roman" panose="02020603050405020304" pitchFamily="18" charset="0"/>
                  <a:sym typeface="Josefin Sans Bold"/>
                </a:rPr>
                <a:t> </a:t>
              </a:r>
              <a:r>
                <a:rPr lang="en-US" sz="4900" b="1" err="1" smtClean="0">
                  <a:solidFill>
                    <a:schemeClr val="bg1"/>
                  </a:solidFill>
                  <a:latin typeface="Times New Roman" panose="02020603050405020304" pitchFamily="18" charset="0"/>
                  <a:ea typeface="Josefin Sans Bold"/>
                  <a:cs typeface="Times New Roman" panose="02020603050405020304" pitchFamily="18" charset="0"/>
                  <a:sym typeface="Josefin Sans Bold"/>
                </a:rPr>
                <a:t>về</a:t>
              </a:r>
              <a:r>
                <a:rPr lang="en-US" sz="4900" b="1" smtClean="0">
                  <a:solidFill>
                    <a:schemeClr val="bg1"/>
                  </a:solidFill>
                  <a:latin typeface="Times New Roman" panose="02020603050405020304" pitchFamily="18" charset="0"/>
                  <a:ea typeface="Josefin Sans Bold"/>
                  <a:cs typeface="Times New Roman" panose="02020603050405020304" pitchFamily="18" charset="0"/>
                  <a:sym typeface="Josefin Sans Bold"/>
                </a:rPr>
                <a:t> </a:t>
              </a:r>
              <a:r>
                <a:rPr lang="en-US" sz="4900" b="1" err="1" smtClean="0">
                  <a:solidFill>
                    <a:schemeClr val="bg1"/>
                  </a:solidFill>
                  <a:latin typeface="Times New Roman" panose="02020603050405020304" pitchFamily="18" charset="0"/>
                  <a:ea typeface="Josefin Sans Bold"/>
                  <a:cs typeface="Times New Roman" panose="02020603050405020304" pitchFamily="18" charset="0"/>
                  <a:sym typeface="Josefin Sans Bold"/>
                </a:rPr>
                <a:t>đề</a:t>
              </a:r>
              <a:r>
                <a:rPr lang="en-US" sz="4900" b="1" smtClean="0">
                  <a:solidFill>
                    <a:schemeClr val="bg1"/>
                  </a:solidFill>
                  <a:latin typeface="Times New Roman" panose="02020603050405020304" pitchFamily="18" charset="0"/>
                  <a:ea typeface="Josefin Sans Bold"/>
                  <a:cs typeface="Times New Roman" panose="02020603050405020304" pitchFamily="18" charset="0"/>
                  <a:sym typeface="Josefin Sans Bold"/>
                </a:rPr>
                <a:t> </a:t>
              </a:r>
              <a:r>
                <a:rPr lang="en-US" sz="4900" b="1" err="1" smtClean="0">
                  <a:solidFill>
                    <a:schemeClr val="bg1"/>
                  </a:solidFill>
                  <a:latin typeface="Times New Roman" panose="02020603050405020304" pitchFamily="18" charset="0"/>
                  <a:ea typeface="Josefin Sans Bold"/>
                  <a:cs typeface="Times New Roman" panose="02020603050405020304" pitchFamily="18" charset="0"/>
                  <a:sym typeface="Josefin Sans Bold"/>
                </a:rPr>
                <a:t>tài</a:t>
              </a:r>
              <a:endParaRPr lang="en-US" sz="4900" b="1">
                <a:solidFill>
                  <a:schemeClr val="bg1"/>
                </a:solidFill>
                <a:latin typeface="Times New Roman" panose="02020603050405020304" pitchFamily="18" charset="0"/>
                <a:ea typeface="Josefin Sans Bold"/>
                <a:cs typeface="Times New Roman" panose="02020603050405020304" pitchFamily="18" charset="0"/>
                <a:sym typeface="Josefin Sans Bold"/>
              </a:endParaRPr>
            </a:p>
          </p:txBody>
        </p:sp>
        <p:sp>
          <p:nvSpPr>
            <p:cNvPr id="4" name="TextBox 4"/>
            <p:cNvSpPr txBox="1"/>
            <p:nvPr/>
          </p:nvSpPr>
          <p:spPr>
            <a:xfrm>
              <a:off x="703381" y="344979"/>
              <a:ext cx="7537706" cy="593924"/>
            </a:xfrm>
            <a:prstGeom prst="rect">
              <a:avLst/>
            </a:prstGeom>
          </p:spPr>
          <p:txBody>
            <a:bodyPr lIns="0" tIns="0" rIns="0" bIns="0" rtlCol="0" anchor="t">
              <a:spAutoFit/>
            </a:bodyPr>
            <a:lstStyle/>
            <a:p>
              <a:pPr algn="l">
                <a:lnSpc>
                  <a:spcPts val="3052"/>
                </a:lnSpc>
              </a:pPr>
              <a:r>
                <a:rPr lang="en-US" sz="4900" spc="221" err="1" smtClean="0">
                  <a:solidFill>
                    <a:schemeClr val="bg1"/>
                  </a:solidFill>
                  <a:latin typeface="Times New Roman" panose="02020603050405020304" pitchFamily="18" charset="0"/>
                  <a:ea typeface="Josefin Sans"/>
                  <a:cs typeface="Times New Roman" panose="02020603050405020304" pitchFamily="18" charset="0"/>
                  <a:sym typeface="Josefin Sans"/>
                </a:rPr>
                <a:t>Lí</a:t>
              </a:r>
              <a:r>
                <a:rPr lang="en-US" sz="4900" spc="221" smtClean="0">
                  <a:solidFill>
                    <a:schemeClr val="bg1"/>
                  </a:solidFill>
                  <a:latin typeface="Times New Roman" panose="02020603050405020304" pitchFamily="18" charset="0"/>
                  <a:ea typeface="Josefin Sans"/>
                  <a:cs typeface="Times New Roman" panose="02020603050405020304" pitchFamily="18" charset="0"/>
                  <a:sym typeface="Josefin Sans"/>
                </a:rPr>
                <a:t> do </a:t>
              </a:r>
              <a:r>
                <a:rPr lang="en-US" sz="4900" spc="221" err="1" smtClean="0">
                  <a:solidFill>
                    <a:schemeClr val="bg1"/>
                  </a:solidFill>
                  <a:latin typeface="Times New Roman" panose="02020603050405020304" pitchFamily="18" charset="0"/>
                  <a:ea typeface="Josefin Sans"/>
                  <a:cs typeface="Times New Roman" panose="02020603050405020304" pitchFamily="18" charset="0"/>
                  <a:sym typeface="Josefin Sans"/>
                </a:rPr>
                <a:t>chọn</a:t>
              </a:r>
              <a:r>
                <a:rPr lang="en-US" sz="4900" spc="221"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4900" spc="221" err="1" smtClean="0">
                  <a:solidFill>
                    <a:schemeClr val="bg1"/>
                  </a:solidFill>
                  <a:latin typeface="Times New Roman" panose="02020603050405020304" pitchFamily="18" charset="0"/>
                  <a:ea typeface="Josefin Sans"/>
                  <a:cs typeface="Times New Roman" panose="02020603050405020304" pitchFamily="18" charset="0"/>
                  <a:sym typeface="Josefin Sans"/>
                </a:rPr>
                <a:t>đề</a:t>
              </a:r>
              <a:r>
                <a:rPr lang="en-US" sz="4900" spc="221"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4900" spc="221" err="1" smtClean="0">
                  <a:solidFill>
                    <a:schemeClr val="bg1"/>
                  </a:solidFill>
                  <a:latin typeface="Times New Roman" panose="02020603050405020304" pitchFamily="18" charset="0"/>
                  <a:ea typeface="Josefin Sans"/>
                  <a:cs typeface="Times New Roman" panose="02020603050405020304" pitchFamily="18" charset="0"/>
                  <a:sym typeface="Josefin Sans"/>
                </a:rPr>
                <a:t>tài</a:t>
              </a:r>
              <a:r>
                <a:rPr lang="en-US" sz="4900" spc="221">
                  <a:solidFill>
                    <a:schemeClr val="bg1"/>
                  </a:solidFill>
                  <a:latin typeface="Times New Roman" panose="02020603050405020304" pitchFamily="18" charset="0"/>
                  <a:ea typeface="Josefin Sans"/>
                  <a:cs typeface="Times New Roman" panose="02020603050405020304" pitchFamily="18" charset="0"/>
                  <a:sym typeface="Josefin Sans"/>
                </a:rPr>
                <a:t>:</a:t>
              </a:r>
            </a:p>
          </p:txBody>
        </p:sp>
        <p:sp>
          <p:nvSpPr>
            <p:cNvPr id="5" name="TextBox 5"/>
            <p:cNvSpPr txBox="1"/>
            <p:nvPr/>
          </p:nvSpPr>
          <p:spPr>
            <a:xfrm>
              <a:off x="229248" y="1305078"/>
              <a:ext cx="11456630" cy="5471585"/>
            </a:xfrm>
            <a:prstGeom prst="rect">
              <a:avLst/>
            </a:prstGeom>
          </p:spPr>
          <p:txBody>
            <a:bodyPr lIns="0" tIns="0" rIns="0" bIns="0" rtlCol="0" anchor="t">
              <a:spAutoFit/>
            </a:bodyPr>
            <a:lstStyle/>
            <a:p>
              <a:pPr marL="762159" lvl="1" indent="-457200" algn="just">
                <a:lnSpc>
                  <a:spcPts val="3955"/>
                </a:lnSpc>
                <a:buFont typeface="Wingdings" panose="05000000000000000000" pitchFamily="2" charset="2"/>
                <a:buChar char="Ø"/>
              </a:pP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Để</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đáp</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ứng</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được</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như</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cầu</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với</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học</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sinh</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sinh</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viên</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có</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thể</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giúp</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mọi</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người</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dễ</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dàng</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hơn</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trong</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quá</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trình</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học</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tập</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a:t>
              </a:r>
            </a:p>
            <a:p>
              <a:pPr marL="762159" lvl="1" indent="-457200" algn="just">
                <a:lnSpc>
                  <a:spcPts val="3955"/>
                </a:lnSpc>
                <a:buFont typeface="Wingdings" panose="05000000000000000000" pitchFamily="2" charset="2"/>
                <a:buChar char="Ø"/>
              </a:pP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Tiết</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kiệm</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thời</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gian</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trong</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quá</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trình</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học</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tập</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và</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dễ</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dàng</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theo</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dõi</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quá</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trình</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học</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tập</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a:t>
              </a:r>
            </a:p>
            <a:p>
              <a:pPr marL="762159" lvl="1" indent="-457200" algn="just">
                <a:lnSpc>
                  <a:spcPts val="3955"/>
                </a:lnSpc>
                <a:buFont typeface="Wingdings" panose="05000000000000000000" pitchFamily="2" charset="2"/>
                <a:buChar char="Ø"/>
              </a:pP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Nhằm</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bắt</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kịp</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xu</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hướng</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hiện</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đại</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hóa</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việc</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học</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giống</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như</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các</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nước</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đang</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phát</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chemeClr val="bg1"/>
                  </a:solidFill>
                  <a:latin typeface="Times New Roman" panose="02020603050405020304" pitchFamily="18" charset="0"/>
                  <a:ea typeface="Josefin Sans"/>
                  <a:cs typeface="Times New Roman" panose="02020603050405020304" pitchFamily="18" charset="0"/>
                  <a:sym typeface="Josefin Sans"/>
                </a:rPr>
                <a:t>triển</a:t>
              </a: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a:t>
              </a:r>
            </a:p>
            <a:p>
              <a:pPr marL="762159" lvl="1" indent="-457200" algn="just">
                <a:lnSpc>
                  <a:spcPts val="3955"/>
                </a:lnSpc>
                <a:buFont typeface="Wingdings" panose="05000000000000000000" pitchFamily="2" charset="2"/>
                <a:buChar char="Ø"/>
              </a:pPr>
              <a:endParaRPr lang="en-US" sz="2800">
                <a:latin typeface="Times New Roman" panose="02020603050405020304" pitchFamily="18" charset="0"/>
                <a:ea typeface="Josefin Sans"/>
                <a:cs typeface="Times New Roman" panose="02020603050405020304" pitchFamily="18" charset="0"/>
                <a:sym typeface="Josefin Sans"/>
              </a:endParaRPr>
            </a:p>
          </p:txBody>
        </p:sp>
      </p:grpSp>
      <p:sp>
        <p:nvSpPr>
          <p:cNvPr id="6" name="Freeform 6"/>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723900"/>
            <a:ext cx="4648200" cy="523220"/>
          </a:xfrm>
          <a:prstGeom prst="rect">
            <a:avLst/>
          </a:prstGeom>
          <a:noFill/>
        </p:spPr>
        <p:txBody>
          <a:bodyPr wrap="square" rtlCol="0">
            <a:spAutoFit/>
          </a:bodyPr>
          <a:lstStyle/>
          <a:p>
            <a:pPr marL="285750" indent="-285750">
              <a:buFont typeface="Wingdings" panose="05000000000000000000" pitchFamily="2" charset="2"/>
              <a:buChar char="v"/>
            </a:pPr>
            <a:r>
              <a:rPr lang="en-AU" sz="2800" smtClean="0">
                <a:latin typeface="Times New Roman" panose="02020603050405020304" pitchFamily="18" charset="0"/>
                <a:cs typeface="Times New Roman" panose="02020603050405020304" pitchFamily="18" charset="0"/>
              </a:rPr>
              <a:t>Giao diện môn học</a:t>
            </a:r>
            <a:endParaRPr lang="en-AU"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533400" y="1638300"/>
            <a:ext cx="8610600" cy="6628745"/>
          </a:xfrm>
          <a:prstGeom prst="rect">
            <a:avLst/>
          </a:prstGeom>
        </p:spPr>
      </p:pic>
      <p:pic>
        <p:nvPicPr>
          <p:cNvPr id="4" name="Picture 3"/>
          <p:cNvPicPr>
            <a:picLocks noChangeAspect="1"/>
          </p:cNvPicPr>
          <p:nvPr/>
        </p:nvPicPr>
        <p:blipFill>
          <a:blip r:embed="rId3"/>
          <a:stretch>
            <a:fillRect/>
          </a:stretch>
        </p:blipFill>
        <p:spPr>
          <a:xfrm>
            <a:off x="9372600" y="1247120"/>
            <a:ext cx="8786812" cy="8058150"/>
          </a:xfrm>
          <a:prstGeom prst="rect">
            <a:avLst/>
          </a:prstGeom>
        </p:spPr>
      </p:pic>
    </p:spTree>
    <p:extLst>
      <p:ext uri="{BB962C8B-B14F-4D97-AF65-F5344CB8AC3E}">
        <p14:creationId xmlns:p14="http://schemas.microsoft.com/office/powerpoint/2010/main" val="1027243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47700"/>
            <a:ext cx="3581400" cy="523220"/>
          </a:xfrm>
          <a:prstGeom prst="rect">
            <a:avLst/>
          </a:prstGeom>
          <a:noFill/>
        </p:spPr>
        <p:txBody>
          <a:bodyPr wrap="square" rtlCol="0">
            <a:spAutoFit/>
          </a:bodyPr>
          <a:lstStyle/>
          <a:p>
            <a:pPr marL="285750" indent="-285750">
              <a:buFont typeface="Wingdings" panose="05000000000000000000" pitchFamily="2" charset="2"/>
              <a:buChar char="v"/>
            </a:pPr>
            <a:r>
              <a:rPr lang="en-AU" sz="2800" smtClean="0">
                <a:latin typeface="Times New Roman" panose="02020603050405020304" pitchFamily="18" charset="0"/>
                <a:cs typeface="Times New Roman" panose="02020603050405020304" pitchFamily="18" charset="0"/>
              </a:rPr>
              <a:t>Giao diện xem lich </a:t>
            </a:r>
            <a:endParaRPr lang="en-AU"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400300" y="1485900"/>
            <a:ext cx="12877800" cy="7286625"/>
          </a:xfrm>
          <a:prstGeom prst="rect">
            <a:avLst/>
          </a:prstGeom>
        </p:spPr>
      </p:pic>
    </p:spTree>
    <p:extLst>
      <p:ext uri="{BB962C8B-B14F-4D97-AF65-F5344CB8AC3E}">
        <p14:creationId xmlns:p14="http://schemas.microsoft.com/office/powerpoint/2010/main" val="1227429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647700"/>
            <a:ext cx="3810000" cy="523220"/>
          </a:xfrm>
          <a:prstGeom prst="rect">
            <a:avLst/>
          </a:prstGeom>
          <a:noFill/>
        </p:spPr>
        <p:txBody>
          <a:bodyPr wrap="square" rtlCol="0">
            <a:spAutoFit/>
          </a:bodyPr>
          <a:lstStyle/>
          <a:p>
            <a:pPr marL="285750" indent="-285750">
              <a:buFont typeface="Wingdings" panose="05000000000000000000" pitchFamily="2" charset="2"/>
              <a:buChar char="v"/>
            </a:pPr>
            <a:r>
              <a:rPr lang="en-AU" sz="2800" smtClean="0">
                <a:latin typeface="Times New Roman" panose="02020603050405020304" pitchFamily="18" charset="0"/>
                <a:cs typeface="Times New Roman" panose="02020603050405020304" pitchFamily="18" charset="0"/>
              </a:rPr>
              <a:t>Giao diện quản trị</a:t>
            </a:r>
            <a:endParaRPr lang="en-AU"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35429" y="1170920"/>
            <a:ext cx="17602200" cy="8058150"/>
          </a:xfrm>
          <a:prstGeom prst="rect">
            <a:avLst/>
          </a:prstGeom>
        </p:spPr>
      </p:pic>
    </p:spTree>
    <p:extLst>
      <p:ext uri="{BB962C8B-B14F-4D97-AF65-F5344CB8AC3E}">
        <p14:creationId xmlns:p14="http://schemas.microsoft.com/office/powerpoint/2010/main" val="1114210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66800" y="3162300"/>
            <a:ext cx="13106400" cy="1010533"/>
          </a:xfrm>
          <a:prstGeom prst="rect">
            <a:avLst/>
          </a:prstGeom>
        </p:spPr>
        <p:txBody>
          <a:bodyPr wrap="square" lIns="0" tIns="0" rIns="0" bIns="0" rtlCol="0" anchor="t">
            <a:spAutoFit/>
          </a:bodyPr>
          <a:lstStyle/>
          <a:p>
            <a:pPr algn="ctr">
              <a:lnSpc>
                <a:spcPts val="3919"/>
              </a:lnSpc>
            </a:pPr>
            <a:r>
              <a:rPr lang="en-US" sz="4500" b="1" spc="560" smtClean="0">
                <a:latin typeface="Times New Roman" panose="02020603050405020304" pitchFamily="18" charset="0"/>
                <a:ea typeface="Josefin Sans"/>
                <a:cs typeface="Times New Roman" panose="02020603050405020304" pitchFamily="18" charset="0"/>
                <a:sym typeface="Josefin Sans"/>
              </a:rPr>
              <a:t>Cám ơn thầy cô đã lắng nghe bài thuyết trình đồ án cơ sở ngành của em!</a:t>
            </a:r>
            <a:endParaRPr lang="en-US" sz="4500" b="1" spc="560">
              <a:latin typeface="Times New Roman" panose="02020603050405020304" pitchFamily="18" charset="0"/>
              <a:ea typeface="Josefin Sans"/>
              <a:cs typeface="Times New Roman" panose="02020603050405020304" pitchFamily="18" charset="0"/>
              <a:sym typeface="Josefin Sans"/>
            </a:endParaRPr>
          </a:p>
        </p:txBody>
      </p:sp>
      <p:sp>
        <p:nvSpPr>
          <p:cNvPr id="5" name="Freeform 5"/>
          <p:cNvSpPr/>
          <p:nvPr/>
        </p:nvSpPr>
        <p:spPr>
          <a:xfrm>
            <a:off x="13868400" y="1485900"/>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pic>
        <p:nvPicPr>
          <p:cNvPr id="6" name="Picture 5"/>
          <p:cNvPicPr>
            <a:picLocks noChangeAspect="1"/>
          </p:cNvPicPr>
          <p:nvPr/>
        </p:nvPicPr>
        <p:blipFill>
          <a:blip r:embed="rId4"/>
          <a:stretch>
            <a:fillRect/>
          </a:stretch>
        </p:blipFill>
        <p:spPr>
          <a:xfrm>
            <a:off x="14325600" y="7128599"/>
            <a:ext cx="3487214" cy="2859272"/>
          </a:xfrm>
          <a:prstGeom prst="rect">
            <a:avLst/>
          </a:prstGeom>
        </p:spPr>
      </p:pic>
      <p:pic>
        <p:nvPicPr>
          <p:cNvPr id="3" name="Picture 2"/>
          <p:cNvPicPr>
            <a:picLocks noChangeAspect="1"/>
          </p:cNvPicPr>
          <p:nvPr/>
        </p:nvPicPr>
        <p:blipFill>
          <a:blip r:embed="rId5"/>
          <a:stretch>
            <a:fillRect/>
          </a:stretch>
        </p:blipFill>
        <p:spPr>
          <a:xfrm>
            <a:off x="7924523" y="5448300"/>
            <a:ext cx="4615072" cy="4115157"/>
          </a:xfrm>
          <a:prstGeom prst="rect">
            <a:avLst/>
          </a:prstGeom>
        </p:spPr>
      </p:pic>
      <p:pic>
        <p:nvPicPr>
          <p:cNvPr id="7" name="Picture 6"/>
          <p:cNvPicPr>
            <a:picLocks noChangeAspect="1"/>
          </p:cNvPicPr>
          <p:nvPr/>
        </p:nvPicPr>
        <p:blipFill>
          <a:blip r:embed="rId6"/>
          <a:stretch>
            <a:fillRect/>
          </a:stretch>
        </p:blipFill>
        <p:spPr>
          <a:xfrm>
            <a:off x="381000" y="5071020"/>
            <a:ext cx="6401355" cy="4492437"/>
          </a:xfrm>
          <a:prstGeom prst="rect">
            <a:avLst/>
          </a:prstGeom>
        </p:spPr>
      </p:pic>
    </p:spTree>
    <p:extLst>
      <p:ext uri="{BB962C8B-B14F-4D97-AF65-F5344CB8AC3E}">
        <p14:creationId xmlns:p14="http://schemas.microsoft.com/office/powerpoint/2010/main" val="187538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497814"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28700" y="2892696"/>
            <a:ext cx="9768230" cy="4308204"/>
            <a:chOff x="0" y="623569"/>
            <a:chExt cx="13024306" cy="5744273"/>
          </a:xfrm>
        </p:grpSpPr>
        <p:sp>
          <p:nvSpPr>
            <p:cNvPr id="4" name="TextBox 4"/>
            <p:cNvSpPr txBox="1"/>
            <p:nvPr/>
          </p:nvSpPr>
          <p:spPr>
            <a:xfrm>
              <a:off x="0" y="623569"/>
              <a:ext cx="13024306" cy="1183830"/>
            </a:xfrm>
            <a:prstGeom prst="rect">
              <a:avLst/>
            </a:prstGeom>
          </p:spPr>
          <p:txBody>
            <a:bodyPr lIns="0" tIns="0" rIns="0" bIns="0" rtlCol="0" anchor="t">
              <a:spAutoFit/>
            </a:bodyPr>
            <a:lstStyle/>
            <a:p>
              <a:pPr algn="l">
                <a:lnSpc>
                  <a:spcPts val="7680"/>
                </a:lnSpc>
              </a:pPr>
              <a:r>
                <a:rPr lang="en-US" sz="4900" err="1" smtClean="0">
                  <a:latin typeface="Times New Roman" panose="02020603050405020304" pitchFamily="18" charset="0"/>
                  <a:ea typeface="Josefin Sans Bold"/>
                  <a:cs typeface="Times New Roman" panose="02020603050405020304" pitchFamily="18" charset="0"/>
                  <a:sym typeface="Josefin Sans Bold"/>
                </a:rPr>
                <a:t>Mục</a:t>
              </a:r>
              <a:r>
                <a:rPr lang="en-US" sz="4900" smtClean="0">
                  <a:latin typeface="Times New Roman" panose="02020603050405020304" pitchFamily="18" charset="0"/>
                  <a:ea typeface="Josefin Sans Bold"/>
                  <a:cs typeface="Times New Roman" panose="02020603050405020304" pitchFamily="18" charset="0"/>
                  <a:sym typeface="Josefin Sans Bold"/>
                </a:rPr>
                <a:t> </a:t>
              </a:r>
              <a:r>
                <a:rPr lang="en-US" sz="4900" err="1" smtClean="0">
                  <a:latin typeface="Times New Roman" panose="02020603050405020304" pitchFamily="18" charset="0"/>
                  <a:ea typeface="Josefin Sans Bold"/>
                  <a:cs typeface="Times New Roman" panose="02020603050405020304" pitchFamily="18" charset="0"/>
                  <a:sym typeface="Josefin Sans Bold"/>
                </a:rPr>
                <a:t>tiêu</a:t>
              </a:r>
              <a:r>
                <a:rPr lang="en-US" sz="4900" smtClean="0">
                  <a:latin typeface="Times New Roman" panose="02020603050405020304" pitchFamily="18" charset="0"/>
                  <a:ea typeface="Josefin Sans Bold"/>
                  <a:cs typeface="Times New Roman" panose="02020603050405020304" pitchFamily="18" charset="0"/>
                  <a:sym typeface="Josefin Sans Bold"/>
                </a:rPr>
                <a:t> </a:t>
              </a:r>
              <a:r>
                <a:rPr lang="en-US" sz="4900" err="1" smtClean="0">
                  <a:latin typeface="Times New Roman" panose="02020603050405020304" pitchFamily="18" charset="0"/>
                  <a:ea typeface="Josefin Sans Bold"/>
                  <a:cs typeface="Times New Roman" panose="02020603050405020304" pitchFamily="18" charset="0"/>
                  <a:sym typeface="Josefin Sans Bold"/>
                </a:rPr>
                <a:t>đề</a:t>
              </a:r>
              <a:r>
                <a:rPr lang="en-US" sz="4900" smtClean="0">
                  <a:latin typeface="Times New Roman" panose="02020603050405020304" pitchFamily="18" charset="0"/>
                  <a:ea typeface="Josefin Sans Bold"/>
                  <a:cs typeface="Times New Roman" panose="02020603050405020304" pitchFamily="18" charset="0"/>
                  <a:sym typeface="Josefin Sans Bold"/>
                </a:rPr>
                <a:t> </a:t>
              </a:r>
              <a:r>
                <a:rPr lang="en-US" sz="4900" err="1" smtClean="0">
                  <a:latin typeface="Times New Roman" panose="02020603050405020304" pitchFamily="18" charset="0"/>
                  <a:ea typeface="Josefin Sans Bold"/>
                  <a:cs typeface="Times New Roman" panose="02020603050405020304" pitchFamily="18" charset="0"/>
                  <a:sym typeface="Josefin Sans Bold"/>
                </a:rPr>
                <a:t>tài</a:t>
              </a:r>
              <a:r>
                <a:rPr lang="en-US" sz="4900" smtClean="0">
                  <a:latin typeface="Times New Roman" panose="02020603050405020304" pitchFamily="18" charset="0"/>
                  <a:ea typeface="Josefin Sans Bold"/>
                  <a:cs typeface="Times New Roman" panose="02020603050405020304" pitchFamily="18" charset="0"/>
                  <a:sym typeface="Josefin Sans Bold"/>
                </a:rPr>
                <a:t>:</a:t>
              </a:r>
              <a:endParaRPr lang="en-US" sz="4900">
                <a:latin typeface="Times New Roman" panose="02020603050405020304" pitchFamily="18" charset="0"/>
                <a:ea typeface="Josefin Sans Bold"/>
                <a:cs typeface="Times New Roman" panose="02020603050405020304" pitchFamily="18" charset="0"/>
                <a:sym typeface="Josefin Sans Bold"/>
              </a:endParaRPr>
            </a:p>
          </p:txBody>
        </p:sp>
        <p:sp>
          <p:nvSpPr>
            <p:cNvPr id="5" name="TextBox 5"/>
            <p:cNvSpPr txBox="1"/>
            <p:nvPr/>
          </p:nvSpPr>
          <p:spPr>
            <a:xfrm>
              <a:off x="272877" y="2178660"/>
              <a:ext cx="12478551" cy="4189182"/>
            </a:xfrm>
            <a:prstGeom prst="rect">
              <a:avLst/>
            </a:prstGeom>
          </p:spPr>
          <p:txBody>
            <a:bodyPr lIns="0" tIns="0" rIns="0" bIns="0" rtlCol="0" anchor="t">
              <a:spAutoFit/>
            </a:bodyPr>
            <a:lstStyle/>
            <a:p>
              <a:pPr marL="457200" indent="-457200" algn="l">
                <a:lnSpc>
                  <a:spcPts val="3480"/>
                </a:lnSpc>
                <a:buFont typeface="Wingdings" panose="05000000000000000000" pitchFamily="2" charset="2"/>
                <a:buChar char="Ø"/>
              </a:pP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Cung</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cấp</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một</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website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học</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tập</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cho</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mọi</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người</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a:t>
              </a:r>
            </a:p>
            <a:p>
              <a:pPr marL="457200" indent="-457200" algn="l">
                <a:lnSpc>
                  <a:spcPts val="3480"/>
                </a:lnSpc>
                <a:buFont typeface="Wingdings" panose="05000000000000000000" pitchFamily="2" charset="2"/>
                <a:buChar char="Ø"/>
              </a:pP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Có</a:t>
              </a:r>
              <a:r>
                <a:rPr lang="en-US" sz="280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thể</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tìm</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hiểu</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và</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hiểu</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biết</a:t>
              </a:r>
              <a:r>
                <a:rPr lang="en-US" sz="280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nhiều</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hơn</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về</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phầm</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mềm</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học</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tập</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hiện</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nay.</a:t>
              </a:r>
            </a:p>
            <a:p>
              <a:pPr marL="457200" indent="-457200" algn="l">
                <a:lnSpc>
                  <a:spcPts val="3480"/>
                </a:lnSpc>
                <a:buFont typeface="Wingdings" panose="05000000000000000000" pitchFamily="2" charset="2"/>
                <a:buChar char="Ø"/>
              </a:pP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Nhằm</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nắm</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bắt</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được</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kiến</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thức</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về</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LMS Moodle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và</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LMS Canvas.</a:t>
              </a:r>
            </a:p>
            <a:p>
              <a:pPr marL="457200" indent="-457200" algn="l">
                <a:lnSpc>
                  <a:spcPts val="3480"/>
                </a:lnSpc>
                <a:buFont typeface="Wingdings" panose="05000000000000000000" pitchFamily="2" charset="2"/>
                <a:buChar char="Ø"/>
              </a:pP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Phát</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triển</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nhiều</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thành</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phần</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bổ</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ích</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giúp</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dễ</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dàng</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hơn</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trong</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quá</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trình</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học</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 </a:t>
              </a:r>
              <a:r>
                <a:rPr lang="en-US" sz="2800" err="1" smtClean="0">
                  <a:solidFill>
                    <a:srgbClr val="2B4B82"/>
                  </a:solidFill>
                  <a:latin typeface="Times New Roman" panose="02020603050405020304" pitchFamily="18" charset="0"/>
                  <a:ea typeface="Josefin Sans"/>
                  <a:cs typeface="Times New Roman" panose="02020603050405020304" pitchFamily="18" charset="0"/>
                  <a:sym typeface="Josefin Sans"/>
                </a:rPr>
                <a:t>tập</a:t>
              </a:r>
              <a:r>
                <a:rPr lang="en-US" sz="2800" smtClean="0">
                  <a:solidFill>
                    <a:srgbClr val="2B4B82"/>
                  </a:solidFill>
                  <a:latin typeface="Times New Roman" panose="02020603050405020304" pitchFamily="18" charset="0"/>
                  <a:ea typeface="Josefin Sans"/>
                  <a:cs typeface="Times New Roman" panose="02020603050405020304" pitchFamily="18" charset="0"/>
                  <a:sym typeface="Josefin Sans"/>
                </a:rPr>
                <a:t>.</a:t>
              </a:r>
              <a:endParaRPr lang="en-US" sz="2800">
                <a:solidFill>
                  <a:srgbClr val="2B4B82"/>
                </a:solidFill>
                <a:latin typeface="Times New Roman" panose="02020603050405020304" pitchFamily="18" charset="0"/>
                <a:ea typeface="Josefin Sans"/>
                <a:cs typeface="Times New Roman" panose="02020603050405020304" pitchFamily="18" charset="0"/>
                <a:sym typeface="Josefin Sans"/>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736667" y="1620920"/>
            <a:ext cx="15240000" cy="8389088"/>
            <a:chOff x="276476" y="-550530"/>
            <a:chExt cx="11818284" cy="11185447"/>
          </a:xfrm>
        </p:grpSpPr>
        <p:sp>
          <p:nvSpPr>
            <p:cNvPr id="3" name="TextBox 3"/>
            <p:cNvSpPr txBox="1"/>
            <p:nvPr/>
          </p:nvSpPr>
          <p:spPr>
            <a:xfrm>
              <a:off x="276476" y="-550530"/>
              <a:ext cx="11392521" cy="1183829"/>
            </a:xfrm>
            <a:prstGeom prst="rect">
              <a:avLst/>
            </a:prstGeom>
          </p:spPr>
          <p:txBody>
            <a:bodyPr wrap="square" lIns="0" tIns="0" rIns="0" bIns="0" rtlCol="0" anchor="t">
              <a:spAutoFit/>
            </a:bodyPr>
            <a:lstStyle/>
            <a:p>
              <a:pPr algn="l">
                <a:lnSpc>
                  <a:spcPts val="7680"/>
                </a:lnSpc>
              </a:pPr>
              <a:r>
                <a:rPr lang="en-US" sz="4900" err="1" smtClean="0">
                  <a:latin typeface="Times New Roman" panose="02020603050405020304" pitchFamily="18" charset="0"/>
                  <a:ea typeface="Josefin Sans Bold"/>
                  <a:cs typeface="Times New Roman" panose="02020603050405020304" pitchFamily="18" charset="0"/>
                  <a:sym typeface="Josefin Sans Bold"/>
                </a:rPr>
                <a:t>Cở</a:t>
              </a:r>
              <a:r>
                <a:rPr lang="en-US" sz="4900" smtClean="0">
                  <a:latin typeface="Times New Roman" panose="02020603050405020304" pitchFamily="18" charset="0"/>
                  <a:ea typeface="Josefin Sans Bold"/>
                  <a:cs typeface="Times New Roman" panose="02020603050405020304" pitchFamily="18" charset="0"/>
                  <a:sym typeface="Josefin Sans Bold"/>
                </a:rPr>
                <a:t> </a:t>
              </a:r>
              <a:r>
                <a:rPr lang="en-US" sz="4900" err="1" smtClean="0">
                  <a:latin typeface="Times New Roman" panose="02020603050405020304" pitchFamily="18" charset="0"/>
                  <a:ea typeface="Josefin Sans Bold"/>
                  <a:cs typeface="Times New Roman" panose="02020603050405020304" pitchFamily="18" charset="0"/>
                  <a:sym typeface="Josefin Sans Bold"/>
                </a:rPr>
                <a:t>sở</a:t>
              </a:r>
              <a:r>
                <a:rPr lang="en-US" sz="4900" smtClean="0">
                  <a:latin typeface="Times New Roman" panose="02020603050405020304" pitchFamily="18" charset="0"/>
                  <a:ea typeface="Josefin Sans Bold"/>
                  <a:cs typeface="Times New Roman" panose="02020603050405020304" pitchFamily="18" charset="0"/>
                  <a:sym typeface="Josefin Sans Bold"/>
                </a:rPr>
                <a:t> </a:t>
              </a:r>
              <a:r>
                <a:rPr lang="en-US" sz="4900" err="1" smtClean="0">
                  <a:latin typeface="Times New Roman" panose="02020603050405020304" pitchFamily="18" charset="0"/>
                  <a:ea typeface="Josefin Sans Bold"/>
                  <a:cs typeface="Times New Roman" panose="02020603050405020304" pitchFamily="18" charset="0"/>
                  <a:sym typeface="Josefin Sans Bold"/>
                </a:rPr>
                <a:t>lý</a:t>
              </a:r>
              <a:r>
                <a:rPr lang="en-US" sz="4900" smtClean="0">
                  <a:latin typeface="Times New Roman" panose="02020603050405020304" pitchFamily="18" charset="0"/>
                  <a:ea typeface="Josefin Sans Bold"/>
                  <a:cs typeface="Times New Roman" panose="02020603050405020304" pitchFamily="18" charset="0"/>
                  <a:sym typeface="Josefin Sans Bold"/>
                </a:rPr>
                <a:t> </a:t>
              </a:r>
              <a:r>
                <a:rPr lang="en-US" sz="4900" err="1" smtClean="0">
                  <a:latin typeface="Times New Roman" panose="02020603050405020304" pitchFamily="18" charset="0"/>
                  <a:ea typeface="Josefin Sans Bold"/>
                  <a:cs typeface="Times New Roman" panose="02020603050405020304" pitchFamily="18" charset="0"/>
                  <a:sym typeface="Josefin Sans Bold"/>
                </a:rPr>
                <a:t>thuyết</a:t>
              </a:r>
              <a:endParaRPr lang="en-US" sz="4900">
                <a:latin typeface="Times New Roman" panose="02020603050405020304" pitchFamily="18" charset="0"/>
                <a:ea typeface="Josefin Sans Bold"/>
                <a:cs typeface="Times New Roman" panose="02020603050405020304" pitchFamily="18" charset="0"/>
                <a:sym typeface="Josefin Sans Bold"/>
              </a:endParaRPr>
            </a:p>
          </p:txBody>
        </p:sp>
        <p:sp>
          <p:nvSpPr>
            <p:cNvPr id="4" name="TextBox 4"/>
            <p:cNvSpPr txBox="1"/>
            <p:nvPr/>
          </p:nvSpPr>
          <p:spPr>
            <a:xfrm>
              <a:off x="276476" y="785044"/>
              <a:ext cx="11818284" cy="9849873"/>
            </a:xfrm>
            <a:prstGeom prst="rect">
              <a:avLst/>
            </a:prstGeom>
          </p:spPr>
          <p:txBody>
            <a:bodyPr wrap="square" lIns="0" tIns="0" rIns="0" bIns="0" rtlCol="0" anchor="t">
              <a:spAutoFit/>
            </a:bodyPr>
            <a:lstStyle/>
            <a:p>
              <a:pPr marL="259080" lvl="1" algn="l">
                <a:lnSpc>
                  <a:spcPts val="3359"/>
                </a:lnSpc>
              </a:pPr>
              <a:r>
                <a:rPr lang="en-US" sz="4000" err="1" smtClean="0">
                  <a:latin typeface="Times New Roman" panose="02020603050405020304" pitchFamily="18" charset="0"/>
                  <a:ea typeface="Josefin Sans"/>
                  <a:cs typeface="Times New Roman" panose="02020603050405020304" pitchFamily="18" charset="0"/>
                  <a:sym typeface="Josefin Sans"/>
                </a:rPr>
                <a:t>Tìm</a:t>
              </a:r>
              <a:r>
                <a:rPr lang="en-US" sz="4000" smtClean="0">
                  <a:latin typeface="Times New Roman" panose="02020603050405020304" pitchFamily="18" charset="0"/>
                  <a:ea typeface="Josefin Sans"/>
                  <a:cs typeface="Times New Roman" panose="02020603050405020304" pitchFamily="18" charset="0"/>
                  <a:sym typeface="Josefin Sans"/>
                </a:rPr>
                <a:t> </a:t>
              </a:r>
              <a:r>
                <a:rPr lang="en-US" sz="4000" err="1" smtClean="0">
                  <a:latin typeface="Times New Roman" panose="02020603050405020304" pitchFamily="18" charset="0"/>
                  <a:ea typeface="Josefin Sans"/>
                  <a:cs typeface="Times New Roman" panose="02020603050405020304" pitchFamily="18" charset="0"/>
                  <a:sym typeface="Josefin Sans"/>
                </a:rPr>
                <a:t>hiểu</a:t>
              </a:r>
              <a:r>
                <a:rPr lang="en-US" sz="4000" smtClean="0">
                  <a:latin typeface="Times New Roman" panose="02020603050405020304" pitchFamily="18" charset="0"/>
                  <a:ea typeface="Josefin Sans"/>
                  <a:cs typeface="Times New Roman" panose="02020603050405020304" pitchFamily="18" charset="0"/>
                  <a:sym typeface="Josefin Sans"/>
                </a:rPr>
                <a:t> </a:t>
              </a:r>
              <a:r>
                <a:rPr lang="en-US" sz="4000" err="1" smtClean="0">
                  <a:latin typeface="Times New Roman" panose="02020603050405020304" pitchFamily="18" charset="0"/>
                  <a:ea typeface="Josefin Sans"/>
                  <a:cs typeface="Times New Roman" panose="02020603050405020304" pitchFamily="18" charset="0"/>
                  <a:sym typeface="Josefin Sans"/>
                </a:rPr>
                <a:t>về</a:t>
              </a:r>
              <a:r>
                <a:rPr lang="en-US" sz="4000" smtClean="0">
                  <a:latin typeface="Times New Roman" panose="02020603050405020304" pitchFamily="18" charset="0"/>
                  <a:ea typeface="Josefin Sans"/>
                  <a:cs typeface="Times New Roman" panose="02020603050405020304" pitchFamily="18" charset="0"/>
                  <a:sym typeface="Josefin Sans"/>
                </a:rPr>
                <a:t> LMS Moodle</a:t>
              </a:r>
              <a:r>
                <a:rPr lang="en-US" sz="4900" smtClean="0">
                  <a:latin typeface="Times New Roman" panose="02020603050405020304" pitchFamily="18" charset="0"/>
                  <a:ea typeface="Josefin Sans"/>
                  <a:cs typeface="Times New Roman" panose="02020603050405020304" pitchFamily="18" charset="0"/>
                  <a:sym typeface="Josefin Sans"/>
                </a:rPr>
                <a:t>:</a:t>
              </a:r>
            </a:p>
            <a:p>
              <a:pPr marL="716280" lvl="1" indent="-457200">
                <a:lnSpc>
                  <a:spcPts val="3359"/>
                </a:lnSpc>
                <a:buFont typeface="Wingdings" panose="05000000000000000000" pitchFamily="2" charset="2"/>
                <a:buChar char="Ø"/>
              </a:pPr>
              <a:r>
                <a:rPr lang="en-AU" sz="2800">
                  <a:latin typeface="Times New Roman" panose="02020603050405020304" pitchFamily="18" charset="0"/>
                  <a:cs typeface="Times New Roman" panose="02020603050405020304" pitchFamily="18" charset="0"/>
                </a:rPr>
                <a:t>Moodle </a:t>
              </a:r>
              <a:r>
                <a:rPr lang="en-AU" sz="2800" err="1">
                  <a:latin typeface="Times New Roman" panose="02020603050405020304" pitchFamily="18" charset="0"/>
                  <a:cs typeface="Times New Roman" panose="02020603050405020304" pitchFamily="18" charset="0"/>
                </a:rPr>
                <a:t>là</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một</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phần</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mềm</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mã</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nguồn</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mở</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điều</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này</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có</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nghĩa</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là</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bạn</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có</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thể</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truy</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cập</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vào</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mã</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nguồn</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và</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tùy</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chỉnh</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nó</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để</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đáp</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ứng</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nhu</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cầu</a:t>
              </a:r>
              <a:r>
                <a:rPr lang="en-AU" sz="2800">
                  <a:latin typeface="Times New Roman" panose="02020603050405020304" pitchFamily="18" charset="0"/>
                  <a:cs typeface="Times New Roman" panose="02020603050405020304" pitchFamily="18" charset="0"/>
                </a:rPr>
                <a:t> </a:t>
              </a:r>
              <a:r>
                <a:rPr lang="en-AU" sz="2800" err="1">
                  <a:latin typeface="Times New Roman" panose="02020603050405020304" pitchFamily="18" charset="0"/>
                  <a:cs typeface="Times New Roman" panose="02020603050405020304" pitchFamily="18" charset="0"/>
                </a:rPr>
                <a:t>cụ</a:t>
              </a:r>
              <a:r>
                <a:rPr lang="en-AU" sz="2800">
                  <a:latin typeface="Times New Roman" panose="02020603050405020304" pitchFamily="18" charset="0"/>
                  <a:cs typeface="Times New Roman" panose="02020603050405020304" pitchFamily="18" charset="0"/>
                </a:rPr>
                <a:t> </a:t>
              </a:r>
              <a:r>
                <a:rPr lang="en-AU" sz="2800" err="1" smtClean="0">
                  <a:latin typeface="Times New Roman" panose="02020603050405020304" pitchFamily="18" charset="0"/>
                  <a:cs typeface="Times New Roman" panose="02020603050405020304" pitchFamily="18" charset="0"/>
                </a:rPr>
                <a:t>thể</a:t>
              </a:r>
              <a:r>
                <a:rPr lang="en-US" sz="2800" smtClean="0">
                  <a:latin typeface="Times New Roman" panose="02020603050405020304" pitchFamily="18" charset="0"/>
                  <a:ea typeface="Josefin Sans"/>
                  <a:cs typeface="Times New Roman" panose="02020603050405020304" pitchFamily="18" charset="0"/>
                  <a:sym typeface="Josefin Sans"/>
                </a:rPr>
                <a:t>.</a:t>
              </a:r>
            </a:p>
            <a:p>
              <a:pPr marL="716280" lvl="1" indent="-457200">
                <a:lnSpc>
                  <a:spcPts val="3359"/>
                </a:lnSpc>
                <a:buFont typeface="Wingdings" panose="05000000000000000000" pitchFamily="2" charset="2"/>
                <a:buChar char="Ø"/>
              </a:pPr>
              <a:r>
                <a:rPr lang="vi-VN" sz="2800">
                  <a:latin typeface="Times New Roman" panose="02020603050405020304" pitchFamily="18" charset="0"/>
                  <a:cs typeface="Times New Roman" panose="02020603050405020304" pitchFamily="18" charset="0"/>
                </a:rPr>
                <a:t>Moodle là một hệ thống quản lý học tập (Learning Management System - LMS hoặc người ta còn gọi là Course Management System hoặc VLE - Virtual Learning Environment) mã nguồn mở (do đó miễn phí và có thể chỉnh sửa được mã nguồn), cho phép tạo các khóa học trên mạng Internet hay các website học tập trực </a:t>
              </a:r>
              <a:r>
                <a:rPr lang="vi-VN" sz="2800" smtClean="0">
                  <a:latin typeface="Times New Roman" panose="02020603050405020304" pitchFamily="18" charset="0"/>
                  <a:cs typeface="Times New Roman" panose="02020603050405020304" pitchFamily="18" charset="0"/>
                </a:rPr>
                <a:t>t</a:t>
              </a:r>
              <a:r>
                <a:rPr lang="en-AU" sz="2800" smtClean="0">
                  <a:latin typeface="Times New Roman" panose="02020603050405020304" pitchFamily="18" charset="0"/>
                  <a:cs typeface="Times New Roman" panose="02020603050405020304" pitchFamily="18" charset="0"/>
                </a:rPr>
                <a:t>u</a:t>
              </a:r>
              <a:r>
                <a:rPr lang="vi-VN" sz="2800" smtClean="0">
                  <a:latin typeface="Times New Roman" panose="02020603050405020304" pitchFamily="18" charset="0"/>
                  <a:cs typeface="Times New Roman" panose="02020603050405020304" pitchFamily="18" charset="0"/>
                </a:rPr>
                <a:t>yến.</a:t>
              </a:r>
              <a:endParaRPr lang="en-AU" sz="2800" smtClean="0">
                <a:latin typeface="Times New Roman" panose="02020603050405020304" pitchFamily="18" charset="0"/>
                <a:cs typeface="Times New Roman" panose="02020603050405020304" pitchFamily="18" charset="0"/>
              </a:endParaRPr>
            </a:p>
            <a:p>
              <a:pPr marL="716280" lvl="1" indent="-457200">
                <a:lnSpc>
                  <a:spcPts val="3359"/>
                </a:lnSpc>
                <a:buFont typeface="Wingdings" panose="05000000000000000000" pitchFamily="2" charset="2"/>
                <a:buChar char="Ø"/>
              </a:pPr>
              <a:r>
                <a:rPr lang="vi-VN" sz="2800">
                  <a:latin typeface="Times New Roman" panose="02020603050405020304" pitchFamily="18" charset="0"/>
                  <a:cs typeface="Times New Roman" panose="02020603050405020304" pitchFamily="18" charset="0"/>
                </a:rPr>
                <a:t>Moodle nổi bật là </a:t>
              </a:r>
              <a:r>
                <a:rPr lang="en-AU" sz="2800" smtClean="0">
                  <a:latin typeface="Times New Roman" panose="02020603050405020304" pitchFamily="18" charset="0"/>
                  <a:cs typeface="Times New Roman" panose="02020603050405020304" pitchFamily="18" charset="0"/>
                </a:rPr>
                <a:t>thiết kế hướng tới giáo dục</a:t>
              </a:r>
              <a:r>
                <a:rPr lang="vi-VN" sz="2800" smtClean="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dành cho những người làm trong lĩnh vực giáo dục</a:t>
              </a:r>
              <a:r>
                <a:rPr lang="vi-VN" sz="2800" smtClean="0">
                  <a:latin typeface="Times New Roman" panose="02020603050405020304" pitchFamily="18" charset="0"/>
                  <a:cs typeface="Times New Roman" panose="02020603050405020304" pitchFamily="18" charset="0"/>
                </a:rPr>
                <a:t>.</a:t>
              </a:r>
              <a:endParaRPr lang="en-AU" sz="2800" smtClean="0">
                <a:latin typeface="Times New Roman" panose="02020603050405020304" pitchFamily="18" charset="0"/>
                <a:cs typeface="Times New Roman" panose="02020603050405020304" pitchFamily="18" charset="0"/>
              </a:endParaRPr>
            </a:p>
            <a:p>
              <a:pPr marL="716280" lvl="1" indent="-457200">
                <a:lnSpc>
                  <a:spcPts val="3359"/>
                </a:lnSpc>
                <a:buFont typeface="Wingdings" panose="05000000000000000000" pitchFamily="2" charset="2"/>
                <a:buChar char="Ø"/>
              </a:pPr>
              <a:r>
                <a:rPr lang="en-AU" sz="2800">
                  <a:latin typeface="Times New Roman" panose="02020603050405020304" pitchFamily="18" charset="0"/>
                  <a:cs typeface="Times New Roman" panose="02020603050405020304" pitchFamily="18" charset="0"/>
                </a:rPr>
                <a:t>Moodle rất dễ dùng với giao diện trực quan, giáo viên chỉ mất một thời gian ngắn để làm quen và có thể sử dụng thành thạo. Giáo viên có thể tự cài và nâng cấp Moodle.</a:t>
              </a:r>
              <a:br>
                <a:rPr lang="en-AU" sz="2800">
                  <a:latin typeface="Times New Roman" panose="02020603050405020304" pitchFamily="18" charset="0"/>
                  <a:cs typeface="Times New Roman" panose="02020603050405020304" pitchFamily="18" charset="0"/>
                </a:rPr>
              </a:br>
              <a:endParaRPr lang="en-AU" sz="2800">
                <a:latin typeface="Times New Roman" panose="02020603050405020304" pitchFamily="18" charset="0"/>
                <a:cs typeface="Times New Roman" panose="02020603050405020304" pitchFamily="18" charset="0"/>
              </a:endParaRPr>
            </a:p>
            <a:p>
              <a:pPr marL="716280" lvl="1" indent="-457200">
                <a:lnSpc>
                  <a:spcPts val="3359"/>
                </a:lnSpc>
                <a:buFont typeface="Wingdings" panose="05000000000000000000" pitchFamily="2" charset="2"/>
                <a:buChar char="Ø"/>
              </a:pPr>
              <a:r>
                <a:rPr lang="vi-VN" sz="2800">
                  <a:latin typeface="Times New Roman" panose="02020603050405020304" pitchFamily="18" charset="0"/>
                  <a:cs typeface="Times New Roman" panose="02020603050405020304" pitchFamily="18" charset="0"/>
                </a:rPr>
                <a:t>Moodle rất đáng tin cậy, có trên </a:t>
              </a:r>
              <a:r>
                <a:rPr lang="en-AU" sz="2800" b="1" smtClean="0">
                  <a:latin typeface="Times New Roman" panose="02020603050405020304" pitchFamily="18" charset="0"/>
                  <a:cs typeface="Times New Roman" panose="02020603050405020304" pitchFamily="18" charset="0"/>
                </a:rPr>
                <a:t>10.000 stite</a:t>
              </a:r>
              <a:r>
                <a:rPr lang="vi-VN" sz="2800">
                  <a:latin typeface="Times New Roman" panose="02020603050405020304" pitchFamily="18" charset="0"/>
                  <a:cs typeface="Times New Roman" panose="02020603050405020304" pitchFamily="18" charset="0"/>
                </a:rPr>
                <a:t> trên (thống kê tại moodle.org) thế giới đã dùng Moodle tại 160 quốc gia và đã được dịch ra 75 ngôn ngữ khác nhau. Có trên </a:t>
              </a:r>
              <a:r>
                <a:rPr lang="en-AU" sz="2800" b="1" smtClean="0">
                  <a:latin typeface="Times New Roman" panose="02020603050405020304" pitchFamily="18" charset="0"/>
                  <a:cs typeface="Times New Roman" panose="02020603050405020304" pitchFamily="18" charset="0"/>
                </a:rPr>
                <a:t>100 nghìn</a:t>
              </a:r>
              <a:r>
                <a:rPr lang="vi-VN" sz="2800">
                  <a:latin typeface="Times New Roman" panose="02020603050405020304" pitchFamily="18" charset="0"/>
                  <a:cs typeface="Times New Roman" panose="02020603050405020304" pitchFamily="18" charset="0"/>
                </a:rPr>
                <a:t> người đã đăng kí tham gia cộng đồng Moodle (moodle.org) và sẵn sàng giúp bạn giải quyết khó khăn. Nếu bạn cần sự giúp đỡ chuyên nghiệp về cài đặt, hosting, tư vấn sử dụng Moodle, phát triển thêm các tính năng mới, và tích hợp Moodle với các hệ thống đã có trong trường của bạn, bạn có thể chọn cho mình một trong các công ty </a:t>
              </a:r>
              <a:r>
                <a:rPr lang="vi-VN" sz="2800" b="1">
                  <a:latin typeface="Times New Roman" panose="02020603050405020304" pitchFamily="18" charset="0"/>
                  <a:cs typeface="Times New Roman" panose="02020603050405020304" pitchFamily="18" charset="0"/>
                </a:rPr>
                <a:t>Moodle Partners</a:t>
              </a:r>
              <a:r>
                <a:rPr lang="vi-VN" sz="2800">
                  <a:latin typeface="Times New Roman" panose="02020603050405020304" pitchFamily="18" charset="0"/>
                  <a:cs typeface="Times New Roman" panose="02020603050405020304" pitchFamily="18" charset="0"/>
                </a:rPr>
                <a:t> (Khoảng 30 công ty).</a:t>
              </a:r>
              <a:endParaRPr lang="en-US" sz="2800">
                <a:latin typeface="Times New Roman" panose="02020603050405020304" pitchFamily="18" charset="0"/>
                <a:ea typeface="Josefin Sans"/>
                <a:cs typeface="Times New Roman" panose="02020603050405020304" pitchFamily="18" charset="0"/>
                <a:sym typeface="Josefin Sans"/>
              </a:endParaRPr>
            </a:p>
          </p:txBody>
        </p:sp>
      </p:grpSp>
      <p:sp>
        <p:nvSpPr>
          <p:cNvPr id="8" name="Freeform 8"/>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a:off x="4938996" y="-3712942"/>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52400" y="1868603"/>
            <a:ext cx="7772400" cy="987450"/>
          </a:xfrm>
          <a:prstGeom prst="rect">
            <a:avLst/>
          </a:prstGeom>
        </p:spPr>
        <p:txBody>
          <a:bodyPr wrap="square" lIns="0" tIns="0" rIns="0" bIns="0" rtlCol="0" anchor="t">
            <a:spAutoFit/>
          </a:bodyPr>
          <a:lstStyle/>
          <a:p>
            <a:pPr algn="ctr">
              <a:lnSpc>
                <a:spcPts val="7680"/>
              </a:lnSpc>
            </a:pPr>
            <a:r>
              <a:rPr lang="en-US" sz="4000" smtClean="0">
                <a:latin typeface="Times New Roman" panose="02020603050405020304" pitchFamily="18" charset="0"/>
                <a:ea typeface="Josefin Sans Bold"/>
                <a:cs typeface="Times New Roman" panose="02020603050405020304" pitchFamily="18" charset="0"/>
                <a:sym typeface="Josefin Sans Bold"/>
              </a:rPr>
              <a:t>Tìm hiểu về LMS Canvas</a:t>
            </a:r>
            <a:endParaRPr lang="en-US" sz="4000">
              <a:latin typeface="Times New Roman" panose="02020603050405020304" pitchFamily="18" charset="0"/>
              <a:ea typeface="Josefin Sans Bold"/>
              <a:cs typeface="Times New Roman" panose="02020603050405020304" pitchFamily="18" charset="0"/>
              <a:sym typeface="Josefin Sans Bold"/>
            </a:endParaRPr>
          </a:p>
        </p:txBody>
      </p:sp>
      <p:sp>
        <p:nvSpPr>
          <p:cNvPr id="10" name="TextBox 10"/>
          <p:cNvSpPr txBox="1"/>
          <p:nvPr/>
        </p:nvSpPr>
        <p:spPr>
          <a:xfrm>
            <a:off x="1447800" y="3162300"/>
            <a:ext cx="16459200" cy="5232202"/>
          </a:xfrm>
          <a:prstGeom prst="rect">
            <a:avLst/>
          </a:prstGeom>
        </p:spPr>
        <p:txBody>
          <a:bodyPr wrap="square" lIns="0" tIns="0" rIns="0" bIns="0" rtlCol="0" anchor="t">
            <a:spAutoFit/>
          </a:bodyPr>
          <a:lstStyle/>
          <a:p>
            <a:pPr marL="285750" indent="-285750">
              <a:lnSpc>
                <a:spcPts val="3359"/>
              </a:lnSpc>
              <a:buFont typeface="Wingdings" panose="05000000000000000000" pitchFamily="2" charset="2"/>
              <a:buChar char="Ø"/>
            </a:pPr>
            <a:r>
              <a:rPr lang="vi-VN" sz="2800">
                <a:latin typeface="+mj-lt"/>
              </a:rPr>
              <a:t>LMS viết tắt </a:t>
            </a:r>
            <a:r>
              <a:rPr lang="vi-VN" sz="2800" smtClean="0">
                <a:latin typeface="+mj-lt"/>
              </a:rPr>
              <a:t>của </a:t>
            </a:r>
            <a:r>
              <a:rPr lang="vi-VN" sz="2800">
                <a:latin typeface="+mj-lt"/>
              </a:rPr>
              <a:t>Leaning management System- Hệ thống quản trị bài giảng. Canvas LMS hiện nay được </a:t>
            </a:r>
            <a:r>
              <a:rPr lang="vi-VN" sz="2800" smtClean="0">
                <a:latin typeface="+mj-lt"/>
              </a:rPr>
              <a:t>xếp</a:t>
            </a:r>
            <a:r>
              <a:rPr lang="en-AU" sz="2800" smtClean="0">
                <a:latin typeface="+mj-lt"/>
              </a:rPr>
              <a:t> </a:t>
            </a:r>
            <a:r>
              <a:rPr lang="vi-VN" sz="2800" smtClean="0">
                <a:latin typeface="+mj-lt"/>
              </a:rPr>
              <a:t>hạng </a:t>
            </a:r>
            <a:r>
              <a:rPr lang="vi-VN" sz="2800">
                <a:latin typeface="+mj-lt"/>
              </a:rPr>
              <a:t>đứng đầu trong các nền tảng đào tạo trực tuyến và đang được sử dụng rộng rãi trên thế giới</a:t>
            </a:r>
            <a:r>
              <a:rPr lang="vi-VN" sz="2800" smtClean="0">
                <a:latin typeface="+mj-lt"/>
              </a:rPr>
              <a:t>.</a:t>
            </a:r>
            <a:endParaRPr lang="en-AU" sz="2800" smtClean="0">
              <a:latin typeface="+mj-lt"/>
            </a:endParaRPr>
          </a:p>
          <a:p>
            <a:pPr marL="285750" indent="-285750">
              <a:lnSpc>
                <a:spcPts val="3359"/>
              </a:lnSpc>
              <a:buFont typeface="Wingdings" panose="05000000000000000000" pitchFamily="2" charset="2"/>
              <a:buChar char="Ø"/>
            </a:pPr>
            <a:r>
              <a:rPr lang="vi-VN" sz="2800">
                <a:latin typeface="+mj-lt"/>
              </a:rPr>
              <a:t>Trên toàn cầu, Canvas được sử dụng rất rộng rãi, được sử dụng ở trên 5000 tổ chức giáo dục lớn và trên 70 quốc gia</a:t>
            </a:r>
            <a:r>
              <a:rPr lang="vi-VN" sz="2800" smtClean="0">
                <a:latin typeface="+mj-lt"/>
              </a:rPr>
              <a:t>.</a:t>
            </a:r>
            <a:endParaRPr lang="en-AU" sz="2800" smtClean="0">
              <a:latin typeface="+mj-lt"/>
            </a:endParaRPr>
          </a:p>
          <a:p>
            <a:pPr marL="285750" indent="-285750">
              <a:lnSpc>
                <a:spcPts val="3359"/>
              </a:lnSpc>
              <a:buFont typeface="Wingdings" panose="05000000000000000000" pitchFamily="2" charset="2"/>
              <a:buChar char="Ø"/>
            </a:pPr>
            <a:r>
              <a:rPr lang="en-AU" sz="2800">
                <a:latin typeface="Times New Roman" panose="02020603050405020304" pitchFamily="18" charset="0"/>
                <a:cs typeface="Times New Roman" panose="02020603050405020304" pitchFamily="18" charset="0"/>
              </a:rPr>
              <a:t>Canvas là nền tảng đào tạo trực tuyến của Instructuter, lms: leaning manageent system: hệ thống quản lý bài giảng</a:t>
            </a:r>
            <a:endParaRPr lang="en-AU" sz="2800" smtClean="0">
              <a:latin typeface="Times New Roman" panose="02020603050405020304" pitchFamily="18" charset="0"/>
              <a:cs typeface="Times New Roman" panose="02020603050405020304" pitchFamily="18" charset="0"/>
            </a:endParaRPr>
          </a:p>
          <a:p>
            <a:pPr marL="285750" indent="-285750">
              <a:lnSpc>
                <a:spcPts val="3359"/>
              </a:lnSpc>
              <a:buFont typeface="Wingdings" panose="05000000000000000000" pitchFamily="2" charset="2"/>
              <a:buChar char="Ø"/>
            </a:pPr>
            <a:r>
              <a:rPr lang="vi-VN" sz="2800">
                <a:latin typeface="+mj-lt"/>
              </a:rPr>
              <a:t>Ứng dụng Canvas là phần mềm trực tuyến là nơi giảng viên đưa các bài giảng trực tuyến lên, giao bài tập, tổ chức thi. Học sinh đang nhập vào học, làm bài tập, thi. Ứng dụng Canvas cũng cho phép trợ giảng tham gia khóa học, phụ huynh, giám sát cũng tham gia khóa học</a:t>
            </a:r>
            <a:r>
              <a:rPr lang="vi-VN" sz="2800" smtClean="0">
                <a:latin typeface="+mj-lt"/>
              </a:rPr>
              <a:t>.</a:t>
            </a:r>
            <a:endParaRPr lang="en-AU" sz="2800" smtClean="0">
              <a:latin typeface="+mj-lt"/>
            </a:endParaRPr>
          </a:p>
          <a:p>
            <a:pPr marL="285750" indent="-285750">
              <a:lnSpc>
                <a:spcPts val="3359"/>
              </a:lnSpc>
              <a:buFont typeface="Wingdings" panose="05000000000000000000" pitchFamily="2" charset="2"/>
              <a:buChar char="Ø"/>
            </a:pPr>
            <a:r>
              <a:rPr lang="en-AU" sz="2800">
                <a:latin typeface="Times New Roman" panose="02020603050405020304" pitchFamily="18" charset="0"/>
                <a:cs typeface="Times New Roman" panose="02020603050405020304" pitchFamily="18" charset="0"/>
              </a:rPr>
              <a:t>Canvas là nền tảng đào tạo trực tuyến chạy trên nền web, hỗ trợ các trình duyệt thông dụng: Firefox, Chome, Safari. Không hỗ trợ Cốc Cốc.</a:t>
            </a:r>
            <a:endParaRPr lang="en-AU" sz="2800" smtClean="0">
              <a:latin typeface="Times New Roman" panose="02020603050405020304" pitchFamily="18" charset="0"/>
              <a:cs typeface="Times New Roman" panose="02020603050405020304" pitchFamily="18" charset="0"/>
            </a:endParaRPr>
          </a:p>
          <a:p>
            <a:pPr marL="285750" indent="-285750" algn="ctr">
              <a:lnSpc>
                <a:spcPts val="3359"/>
              </a:lnSpc>
              <a:buFont typeface="Wingdings" panose="05000000000000000000" pitchFamily="2" charset="2"/>
              <a:buChar char="Ø"/>
            </a:pPr>
            <a:endParaRPr lang="en-US" sz="2800" b="1">
              <a:solidFill>
                <a:srgbClr val="2B4B82"/>
              </a:solidFill>
              <a:latin typeface="+mj-lt"/>
              <a:ea typeface="Josefin Sans Bold"/>
              <a:cs typeface="Josefin Sans Bold"/>
              <a:sym typeface="Josefin Sans Bold"/>
            </a:endParaRPr>
          </a:p>
        </p:txBody>
      </p:sp>
      <p:pic>
        <p:nvPicPr>
          <p:cNvPr id="35" name="Picture 34"/>
          <p:cNvPicPr>
            <a:picLocks noChangeAspect="1"/>
          </p:cNvPicPr>
          <p:nvPr/>
        </p:nvPicPr>
        <p:blipFill>
          <a:blip r:embed="rId2"/>
          <a:stretch>
            <a:fillRect/>
          </a:stretch>
        </p:blipFill>
        <p:spPr>
          <a:xfrm>
            <a:off x="12684433" y="0"/>
            <a:ext cx="4901648" cy="3162300"/>
          </a:xfrm>
          <a:prstGeom prst="rect">
            <a:avLst/>
          </a:prstGeom>
        </p:spPr>
      </p:pic>
      <p:pic>
        <p:nvPicPr>
          <p:cNvPr id="36" name="Picture 35"/>
          <p:cNvPicPr>
            <a:picLocks noChangeAspect="1"/>
          </p:cNvPicPr>
          <p:nvPr/>
        </p:nvPicPr>
        <p:blipFill>
          <a:blip r:embed="rId3"/>
          <a:stretch>
            <a:fillRect/>
          </a:stretch>
        </p:blipFill>
        <p:spPr>
          <a:xfrm>
            <a:off x="5138313" y="517868"/>
            <a:ext cx="2078916" cy="1274174"/>
          </a:xfrm>
          <a:prstGeom prst="rect">
            <a:avLst/>
          </a:prstGeom>
        </p:spPr>
      </p:pic>
      <p:pic>
        <p:nvPicPr>
          <p:cNvPr id="39" name="Picture 38"/>
          <p:cNvPicPr>
            <a:picLocks noChangeAspect="1"/>
          </p:cNvPicPr>
          <p:nvPr/>
        </p:nvPicPr>
        <p:blipFill>
          <a:blip r:embed="rId4"/>
          <a:stretch>
            <a:fillRect/>
          </a:stretch>
        </p:blipFill>
        <p:spPr>
          <a:xfrm>
            <a:off x="1066800" y="104220"/>
            <a:ext cx="2430381" cy="1948346"/>
          </a:xfrm>
          <a:prstGeom prst="rect">
            <a:avLst/>
          </a:prstGeom>
        </p:spPr>
      </p:pic>
      <p:pic>
        <p:nvPicPr>
          <p:cNvPr id="40" name="Picture 39"/>
          <p:cNvPicPr>
            <a:picLocks noChangeAspect="1"/>
          </p:cNvPicPr>
          <p:nvPr/>
        </p:nvPicPr>
        <p:blipFill>
          <a:blip r:embed="rId5"/>
          <a:stretch>
            <a:fillRect/>
          </a:stretch>
        </p:blipFill>
        <p:spPr>
          <a:xfrm>
            <a:off x="8561614" y="368663"/>
            <a:ext cx="2590800" cy="24873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066800" y="1638300"/>
            <a:ext cx="7772400" cy="7970639"/>
            <a:chOff x="0" y="500380"/>
            <a:chExt cx="9554489" cy="10627515"/>
          </a:xfrm>
        </p:grpSpPr>
        <p:sp>
          <p:nvSpPr>
            <p:cNvPr id="3" name="TextBox 3"/>
            <p:cNvSpPr txBox="1"/>
            <p:nvPr/>
          </p:nvSpPr>
          <p:spPr>
            <a:xfrm>
              <a:off x="0" y="500380"/>
              <a:ext cx="9554489" cy="1158181"/>
            </a:xfrm>
            <a:prstGeom prst="rect">
              <a:avLst/>
            </a:prstGeom>
          </p:spPr>
          <p:txBody>
            <a:bodyPr lIns="0" tIns="0" rIns="0" bIns="0" rtlCol="0" anchor="t">
              <a:spAutoFit/>
            </a:bodyPr>
            <a:lstStyle/>
            <a:p>
              <a:pPr algn="l">
                <a:lnSpc>
                  <a:spcPts val="7507"/>
                </a:lnSpc>
              </a:pPr>
              <a:r>
                <a:rPr lang="en-US" sz="4900" b="1" smtClean="0">
                  <a:solidFill>
                    <a:schemeClr val="bg1"/>
                  </a:solidFill>
                  <a:latin typeface="Times New Roman" panose="02020603050405020304" pitchFamily="18" charset="0"/>
                  <a:ea typeface="Josefin Sans Bold"/>
                  <a:cs typeface="Times New Roman" panose="02020603050405020304" pitchFamily="18" charset="0"/>
                  <a:sym typeface="Josefin Sans Bold"/>
                </a:rPr>
                <a:t>Tìm hiểu về localhost</a:t>
              </a:r>
              <a:endParaRPr lang="en-US" sz="4900" b="1">
                <a:solidFill>
                  <a:schemeClr val="bg1"/>
                </a:solidFill>
                <a:latin typeface="Times New Roman" panose="02020603050405020304" pitchFamily="18" charset="0"/>
                <a:ea typeface="Josefin Sans Bold"/>
                <a:cs typeface="Times New Roman" panose="02020603050405020304" pitchFamily="18" charset="0"/>
                <a:sym typeface="Josefin Sans Bold"/>
              </a:endParaRPr>
            </a:p>
          </p:txBody>
        </p:sp>
        <p:sp>
          <p:nvSpPr>
            <p:cNvPr id="5" name="TextBox 5"/>
            <p:cNvSpPr txBox="1"/>
            <p:nvPr/>
          </p:nvSpPr>
          <p:spPr>
            <a:xfrm>
              <a:off x="0" y="2715338"/>
              <a:ext cx="9550400" cy="8412557"/>
            </a:xfrm>
            <a:prstGeom prst="rect">
              <a:avLst/>
            </a:prstGeom>
          </p:spPr>
          <p:txBody>
            <a:bodyPr wrap="square" lIns="0" tIns="0" rIns="0" bIns="0" rtlCol="0" anchor="t">
              <a:spAutoFit/>
            </a:bodyPr>
            <a:lstStyle/>
            <a:p>
              <a:pPr marL="457200" indent="-457200" algn="l">
                <a:lnSpc>
                  <a:spcPts val="4060"/>
                </a:lnSpc>
                <a:buFont typeface="Wingdings" panose="05000000000000000000" pitchFamily="2" charset="2"/>
                <a:buChar char="Ø"/>
              </a:pPr>
              <a:r>
                <a:rPr lang="en-US" sz="2800" smtClean="0">
                  <a:solidFill>
                    <a:schemeClr val="bg1"/>
                  </a:solidFill>
                  <a:latin typeface="Times New Roman" panose="02020603050405020304" pitchFamily="18" charset="0"/>
                  <a:ea typeface="Josefin Sans"/>
                  <a:cs typeface="Times New Roman" panose="02020603050405020304" pitchFamily="18" charset="0"/>
                  <a:sym typeface="Josefin Sans"/>
                </a:rPr>
                <a:t>Localhost có nghĩa là một máy chủ được vận hành trên máy tính của mình.</a:t>
              </a:r>
            </a:p>
            <a:p>
              <a:pPr marL="457200" indent="-457200">
                <a:lnSpc>
                  <a:spcPts val="4060"/>
                </a:lnSpc>
                <a:buFont typeface="Wingdings" panose="05000000000000000000" pitchFamily="2" charset="2"/>
                <a:buChar char="Ø"/>
              </a:pPr>
              <a:r>
                <a:rPr lang="vi-VN" sz="2800">
                  <a:solidFill>
                    <a:schemeClr val="bg1"/>
                  </a:solidFill>
                  <a:latin typeface="Times New Roman" panose="02020603050405020304" pitchFamily="18" charset="0"/>
                  <a:cs typeface="Times New Roman" panose="02020603050405020304" pitchFamily="18" charset="0"/>
                </a:rPr>
                <a:t>Local host được ghép bởi 2 từ "local" (máy tính) và "host" là (máy chủ). Localhost là một thuật ngữ mô tả 1 cổng giao tiếp kết nối trực tiếp với máy chủ gốc, nói cách khác đây là thuật ngữ được sử dụng để diễn ra máy chủ chạy trên máy tính cá nhân</a:t>
              </a:r>
              <a:r>
                <a:rPr lang="vi-VN" sz="2800" smtClean="0">
                  <a:solidFill>
                    <a:schemeClr val="bg1"/>
                  </a:solidFill>
                  <a:latin typeface="Times New Roman" panose="02020603050405020304" pitchFamily="18" charset="0"/>
                  <a:cs typeface="Times New Roman" panose="02020603050405020304" pitchFamily="18" charset="0"/>
                </a:rPr>
                <a:t>.</a:t>
              </a:r>
              <a:endParaRPr lang="en-AU" sz="2800" smtClean="0">
                <a:solidFill>
                  <a:schemeClr val="bg1"/>
                </a:solidFill>
                <a:latin typeface="Times New Roman" panose="02020603050405020304" pitchFamily="18" charset="0"/>
                <a:cs typeface="Times New Roman" panose="02020603050405020304" pitchFamily="18" charset="0"/>
              </a:endParaRPr>
            </a:p>
            <a:p>
              <a:pPr marL="457200" indent="-457200">
                <a:lnSpc>
                  <a:spcPts val="4060"/>
                </a:lnSpc>
                <a:buFont typeface="Wingdings" panose="05000000000000000000" pitchFamily="2" charset="2"/>
                <a:buChar char="v"/>
              </a:pPr>
              <a:r>
                <a:rPr lang="en-AU" sz="2800" smtClean="0">
                  <a:solidFill>
                    <a:schemeClr val="bg1"/>
                  </a:solidFill>
                  <a:latin typeface="Times New Roman" panose="02020603050405020304" pitchFamily="18" charset="0"/>
                  <a:cs typeface="Times New Roman" panose="02020603050405020304" pitchFamily="18" charset="0"/>
                </a:rPr>
                <a:t>Chức năng Localhots</a:t>
              </a:r>
            </a:p>
            <a:p>
              <a:pPr marL="457200" indent="-457200">
                <a:lnSpc>
                  <a:spcPts val="4060"/>
                </a:lnSpc>
                <a:buFont typeface="Wingdings" panose="05000000000000000000" pitchFamily="2" charset="2"/>
                <a:buChar char="Ø"/>
              </a:pPr>
              <a:r>
                <a:rPr lang="en-AU" sz="2800">
                  <a:solidFill>
                    <a:schemeClr val="bg1"/>
                  </a:solidFill>
                  <a:latin typeface="Times New Roman" panose="02020603050405020304" pitchFamily="18" charset="0"/>
                  <a:cs typeface="Times New Roman" panose="02020603050405020304" pitchFamily="18" charset="0"/>
                </a:rPr>
                <a:t>Kiểm tra phần mềm hay ứng dụng </a:t>
              </a:r>
              <a:r>
                <a:rPr lang="en-AU" sz="2800" smtClean="0">
                  <a:solidFill>
                    <a:schemeClr val="bg1"/>
                  </a:solidFill>
                  <a:latin typeface="Times New Roman" panose="02020603050405020304" pitchFamily="18" charset="0"/>
                  <a:cs typeface="Times New Roman" panose="02020603050405020304" pitchFamily="18" charset="0"/>
                </a:rPr>
                <a:t>website</a:t>
              </a:r>
            </a:p>
            <a:p>
              <a:pPr marL="457200" indent="-457200">
                <a:lnSpc>
                  <a:spcPts val="4060"/>
                </a:lnSpc>
                <a:buFont typeface="Wingdings" panose="05000000000000000000" pitchFamily="2" charset="2"/>
                <a:buChar char="Ø"/>
              </a:pPr>
              <a:r>
                <a:rPr lang="en-AU" sz="2800">
                  <a:solidFill>
                    <a:schemeClr val="bg1"/>
                  </a:solidFill>
                  <a:latin typeface="Times New Roman" panose="02020603050405020304" pitchFamily="18" charset="0"/>
                  <a:cs typeface="Times New Roman" panose="02020603050405020304" pitchFamily="18" charset="0"/>
                </a:rPr>
                <a:t>Kiểm tra tốc </a:t>
              </a:r>
              <a:r>
                <a:rPr lang="en-AU" sz="2800" smtClean="0">
                  <a:solidFill>
                    <a:schemeClr val="bg1"/>
                  </a:solidFill>
                  <a:latin typeface="Times New Roman" panose="02020603050405020304" pitchFamily="18" charset="0"/>
                  <a:cs typeface="Times New Roman" panose="02020603050405020304" pitchFamily="18" charset="0"/>
                </a:rPr>
                <a:t>độ</a:t>
              </a:r>
            </a:p>
            <a:p>
              <a:pPr marL="457200" indent="-457200">
                <a:lnSpc>
                  <a:spcPts val="4060"/>
                </a:lnSpc>
                <a:buFont typeface="Wingdings" panose="05000000000000000000" pitchFamily="2" charset="2"/>
                <a:buChar char="Ø"/>
              </a:pPr>
              <a:r>
                <a:rPr lang="en-AU" sz="2800">
                  <a:solidFill>
                    <a:schemeClr val="bg1"/>
                  </a:solidFill>
                  <a:latin typeface="Times New Roman" panose="02020603050405020304" pitchFamily="18" charset="0"/>
                  <a:cs typeface="Times New Roman" panose="02020603050405020304" pitchFamily="18" charset="0"/>
                </a:rPr>
                <a:t>Chặn site</a:t>
              </a:r>
              <a:endParaRPr lang="en-US" sz="2800">
                <a:solidFill>
                  <a:schemeClr val="bg1"/>
                </a:solidFill>
                <a:latin typeface="Times New Roman" panose="02020603050405020304" pitchFamily="18" charset="0"/>
                <a:ea typeface="Josefin Sans"/>
                <a:cs typeface="Times New Roman" panose="02020603050405020304" pitchFamily="18" charset="0"/>
                <a:sym typeface="Josefin Sans"/>
              </a:endParaRP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4133" y="0"/>
            <a:ext cx="8956567" cy="101727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0"/>
            <a:ext cx="6912767" cy="10287000"/>
          </a:xfrm>
          <a:custGeom>
            <a:avLst/>
            <a:gdLst/>
            <a:ahLst/>
            <a:cxnLst/>
            <a:rect l="l" t="t" r="r" b="b"/>
            <a:pathLst>
              <a:path w="6912767" h="10287000">
                <a:moveTo>
                  <a:pt x="0" y="0"/>
                </a:moveTo>
                <a:lnTo>
                  <a:pt x="6912767" y="0"/>
                </a:lnTo>
                <a:lnTo>
                  <a:pt x="6912767" y="10287000"/>
                </a:lnTo>
                <a:lnTo>
                  <a:pt x="0" y="10287000"/>
                </a:lnTo>
                <a:lnTo>
                  <a:pt x="0" y="0"/>
                </a:lnTo>
                <a:close/>
              </a:path>
            </a:pathLst>
          </a:custGeom>
          <a:blipFill>
            <a:blip r:embed="rId2"/>
            <a:stretch>
              <a:fillRect l="-26224" r="-96992"/>
            </a:stretch>
          </a:blipFill>
        </p:spPr>
      </p:sp>
      <p:grpSp>
        <p:nvGrpSpPr>
          <p:cNvPr id="3" name="Group 3"/>
          <p:cNvGrpSpPr/>
          <p:nvPr/>
        </p:nvGrpSpPr>
        <p:grpSpPr>
          <a:xfrm>
            <a:off x="8022770" y="30843"/>
            <a:ext cx="9162238" cy="3076788"/>
            <a:chOff x="29027" y="-141756"/>
            <a:chExt cx="12216317" cy="4102384"/>
          </a:xfrm>
        </p:grpSpPr>
        <p:sp>
          <p:nvSpPr>
            <p:cNvPr id="4" name="TextBox 4"/>
            <p:cNvSpPr txBox="1"/>
            <p:nvPr/>
          </p:nvSpPr>
          <p:spPr>
            <a:xfrm>
              <a:off x="29027" y="-141756"/>
              <a:ext cx="12216316" cy="1119709"/>
            </a:xfrm>
            <a:prstGeom prst="rect">
              <a:avLst/>
            </a:prstGeom>
          </p:spPr>
          <p:txBody>
            <a:bodyPr lIns="0" tIns="0" rIns="0" bIns="0" rtlCol="0" anchor="t">
              <a:spAutoFit/>
            </a:bodyPr>
            <a:lstStyle/>
            <a:p>
              <a:pPr algn="l">
                <a:lnSpc>
                  <a:spcPts val="7230"/>
                </a:lnSpc>
              </a:pPr>
              <a:r>
                <a:rPr lang="en-US" sz="4900" b="1" smtClean="0">
                  <a:latin typeface="Times New Roman" panose="02020603050405020304" pitchFamily="18" charset="0"/>
                  <a:ea typeface="Josefin Sans Bold"/>
                  <a:cs typeface="Times New Roman" panose="02020603050405020304" pitchFamily="18" charset="0"/>
                  <a:sym typeface="Josefin Sans Bold"/>
                </a:rPr>
                <a:t>So sánh LMS Canvas và Moodle</a:t>
              </a:r>
              <a:endParaRPr lang="en-US" sz="4900" b="1">
                <a:latin typeface="Times New Roman" panose="02020603050405020304" pitchFamily="18" charset="0"/>
                <a:ea typeface="Josefin Sans Bold"/>
                <a:cs typeface="Times New Roman" panose="02020603050405020304" pitchFamily="18" charset="0"/>
                <a:sym typeface="Josefin Sans Bold"/>
              </a:endParaRPr>
            </a:p>
          </p:txBody>
        </p:sp>
        <p:sp>
          <p:nvSpPr>
            <p:cNvPr id="6" name="TextBox 6"/>
            <p:cNvSpPr txBox="1"/>
            <p:nvPr/>
          </p:nvSpPr>
          <p:spPr>
            <a:xfrm>
              <a:off x="29028" y="3334816"/>
              <a:ext cx="12216316" cy="625812"/>
            </a:xfrm>
            <a:prstGeom prst="rect">
              <a:avLst/>
            </a:prstGeom>
          </p:spPr>
          <p:txBody>
            <a:bodyPr lIns="0" tIns="0" rIns="0" bIns="0" rtlCol="0" anchor="t">
              <a:spAutoFit/>
            </a:bodyPr>
            <a:lstStyle/>
            <a:p>
              <a:pPr algn="l">
                <a:lnSpc>
                  <a:spcPts val="3780"/>
                </a:lnSpc>
              </a:pPr>
              <a:endParaRPr lang="en-US" sz="2700">
                <a:solidFill>
                  <a:srgbClr val="2B4B82"/>
                </a:solidFill>
                <a:latin typeface="Josefin Sans"/>
                <a:ea typeface="Josefin Sans"/>
                <a:cs typeface="Josefin Sans"/>
                <a:sym typeface="Josefin Sans"/>
              </a:endParaRPr>
            </a:p>
          </p:txBody>
        </p:sp>
      </p:grpSp>
      <p:sp>
        <p:nvSpPr>
          <p:cNvPr id="7" name="Rectangle 6"/>
          <p:cNvSpPr/>
          <p:nvPr/>
        </p:nvSpPr>
        <p:spPr>
          <a:xfrm>
            <a:off x="8458200" y="998414"/>
            <a:ext cx="10112829" cy="523220"/>
          </a:xfrm>
          <a:prstGeom prst="rect">
            <a:avLst/>
          </a:prstGeom>
        </p:spPr>
        <p:txBody>
          <a:bodyPr wrap="square">
            <a:spAutoFit/>
          </a:bodyPr>
          <a:lstStyle/>
          <a:p>
            <a:pPr marL="457200" indent="-457200">
              <a:buFont typeface="Wingdings" panose="05000000000000000000" pitchFamily="2" charset="2"/>
              <a:buChar char="v"/>
            </a:pPr>
            <a:r>
              <a:rPr lang="en-AU" sz="2800" b="1" smtClean="0">
                <a:latin typeface="Times New Roman" panose="02020603050405020304" pitchFamily="18" charset="0"/>
                <a:cs typeface="Times New Roman" panose="02020603050405020304" pitchFamily="18" charset="0"/>
              </a:rPr>
              <a:t>Ưu điểm của LMS Moodle</a:t>
            </a:r>
            <a:endParaRPr lang="en-AU" sz="2800" b="1">
              <a:latin typeface="Times New Roman" panose="02020603050405020304" pitchFamily="18" charset="0"/>
              <a:cs typeface="Times New Roman" panose="02020603050405020304" pitchFamily="18" charset="0"/>
            </a:endParaRPr>
          </a:p>
        </p:txBody>
      </p:sp>
      <p:sp>
        <p:nvSpPr>
          <p:cNvPr id="8" name="TextBox 7"/>
          <p:cNvSpPr txBox="1"/>
          <p:nvPr/>
        </p:nvSpPr>
        <p:spPr>
          <a:xfrm>
            <a:off x="9056914" y="1649423"/>
            <a:ext cx="9078686" cy="1815882"/>
          </a:xfrm>
          <a:prstGeom prst="rect">
            <a:avLst/>
          </a:prstGeom>
          <a:noFill/>
        </p:spPr>
        <p:txBody>
          <a:bodyPr wrap="square" rtlCol="0">
            <a:spAutoFit/>
          </a:bodyPr>
          <a:lstStyle/>
          <a:p>
            <a:r>
              <a:rPr lang="en-AU" sz="2800" b="1">
                <a:latin typeface="Times New Roman" panose="02020603050405020304" pitchFamily="18" charset="0"/>
                <a:cs typeface="Times New Roman" panose="02020603050405020304" pitchFamily="18" charset="0"/>
              </a:rPr>
              <a:t>Mã nguồn mở và miễn phí</a:t>
            </a:r>
            <a:r>
              <a:rPr lang="en-AU" sz="2800">
                <a:latin typeface="Times New Roman" panose="02020603050405020304" pitchFamily="18" charset="0"/>
                <a:cs typeface="Times New Roman" panose="02020603050405020304" pitchFamily="18" charset="0"/>
              </a:rPr>
              <a:t>: Moodle là phần mềm mã nguồn mở, nghĩa là bạn có thể tải về, sử dụng và tùy chỉnh mà không phải trả phí bản quyền. Điều này giúp tiết kiệm chi phí cho tổ chức.</a:t>
            </a:r>
          </a:p>
        </p:txBody>
      </p:sp>
      <p:sp>
        <p:nvSpPr>
          <p:cNvPr id="10" name="TextBox 9"/>
          <p:cNvSpPr txBox="1"/>
          <p:nvPr/>
        </p:nvSpPr>
        <p:spPr>
          <a:xfrm>
            <a:off x="9056914" y="3562251"/>
            <a:ext cx="9078686" cy="1815882"/>
          </a:xfrm>
          <a:prstGeom prst="rect">
            <a:avLst/>
          </a:prstGeom>
          <a:noFill/>
        </p:spPr>
        <p:txBody>
          <a:bodyPr wrap="square" rtlCol="0">
            <a:spAutoFit/>
          </a:bodyPr>
          <a:lstStyle/>
          <a:p>
            <a:r>
              <a:rPr lang="en-AU" sz="2800" b="1">
                <a:latin typeface="Times New Roman" panose="02020603050405020304" pitchFamily="18" charset="0"/>
                <a:cs typeface="Times New Roman" panose="02020603050405020304" pitchFamily="18" charset="0"/>
              </a:rPr>
              <a:t>Dễ dàng tùy chỉnh và mở rộng</a:t>
            </a:r>
            <a:r>
              <a:rPr lang="en-AU" sz="2800">
                <a:latin typeface="Times New Roman" panose="02020603050405020304" pitchFamily="18" charset="0"/>
                <a:cs typeface="Times New Roman" panose="02020603050405020304" pitchFamily="18" charset="0"/>
              </a:rPr>
              <a:t>: Moodle cung cấp khả năng tùy chỉnh mạnh mẽ thông qua các plugin, chủ đề, và mã nguồn. Bạn có thể thay đổi giao diện, tính năng hoặc tích hợp với các hệ thống khác mà không gặp quá nhiều khó khăn.</a:t>
            </a:r>
          </a:p>
        </p:txBody>
      </p:sp>
      <p:sp>
        <p:nvSpPr>
          <p:cNvPr id="11" name="TextBox 10"/>
          <p:cNvSpPr txBox="1"/>
          <p:nvPr/>
        </p:nvSpPr>
        <p:spPr>
          <a:xfrm>
            <a:off x="9056914" y="5475079"/>
            <a:ext cx="9078686" cy="1815882"/>
          </a:xfrm>
          <a:prstGeom prst="rect">
            <a:avLst/>
          </a:prstGeom>
          <a:noFill/>
        </p:spPr>
        <p:txBody>
          <a:bodyPr wrap="square" rtlCol="0">
            <a:spAutoFit/>
          </a:bodyPr>
          <a:lstStyle/>
          <a:p>
            <a:r>
              <a:rPr lang="vi-VN" sz="2800" b="1">
                <a:latin typeface="+mj-lt"/>
              </a:rPr>
              <a:t>Tính linh hoạt cao</a:t>
            </a:r>
            <a:r>
              <a:rPr lang="vi-VN" sz="2800">
                <a:latin typeface="+mj-lt"/>
              </a:rPr>
              <a:t>: Moodle có thể được sử dụng cho nhiều loại hình đào tạo khác nhau, từ khóa học trực tuyến, đào tạo nội bộ trong doanh nghiệp đến các chương trình học ở các trường đại học.</a:t>
            </a:r>
            <a:endParaRPr lang="en-AU" sz="2800">
              <a:latin typeface="+mj-lt"/>
              <a:cs typeface="Times New Roman" panose="02020603050405020304" pitchFamily="18" charset="0"/>
            </a:endParaRPr>
          </a:p>
        </p:txBody>
      </p:sp>
      <p:sp>
        <p:nvSpPr>
          <p:cNvPr id="12" name="TextBox 11"/>
          <p:cNvSpPr txBox="1"/>
          <p:nvPr/>
        </p:nvSpPr>
        <p:spPr>
          <a:xfrm>
            <a:off x="9056914" y="7420129"/>
            <a:ext cx="9078686" cy="1815882"/>
          </a:xfrm>
          <a:prstGeom prst="rect">
            <a:avLst/>
          </a:prstGeom>
          <a:noFill/>
        </p:spPr>
        <p:txBody>
          <a:bodyPr wrap="square" rtlCol="0">
            <a:spAutoFit/>
          </a:bodyPr>
          <a:lstStyle/>
          <a:p>
            <a:r>
              <a:rPr lang="vi-VN" sz="2800" b="1">
                <a:latin typeface="+mj-lt"/>
              </a:rPr>
              <a:t>Hỗ trợ nhiều phương thức học tập</a:t>
            </a:r>
            <a:r>
              <a:rPr lang="vi-VN" sz="2800">
                <a:latin typeface="+mj-lt"/>
              </a:rPr>
              <a:t>: Moodle hỗ trợ nhiều kiểu bài giảng như video, bài tập, thảo luận, kiểm tra trực tuyến, các tài liệu học tập và các công cụ cộng tác, giúp người học tiếp cận nhiều phương pháp học tập khác nhau.</a:t>
            </a:r>
            <a:endParaRPr lang="en-AU" sz="2800">
              <a:latin typeface="+mj-lt"/>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277600" y="2023967"/>
            <a:ext cx="6338112" cy="6384545"/>
          </a:xfrm>
          <a:custGeom>
            <a:avLst/>
            <a:gdLst/>
            <a:ahLst/>
            <a:cxnLst/>
            <a:rect l="l" t="t" r="r" b="b"/>
            <a:pathLst>
              <a:path w="6338112" h="6384545">
                <a:moveTo>
                  <a:pt x="0" y="0"/>
                </a:moveTo>
                <a:lnTo>
                  <a:pt x="6338112" y="0"/>
                </a:lnTo>
                <a:lnTo>
                  <a:pt x="6338112" y="6384544"/>
                </a:lnTo>
                <a:lnTo>
                  <a:pt x="0" y="63845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3"/>
          <p:cNvSpPr txBox="1"/>
          <p:nvPr/>
        </p:nvSpPr>
        <p:spPr>
          <a:xfrm>
            <a:off x="544286" y="1951228"/>
            <a:ext cx="11887200" cy="1384995"/>
          </a:xfrm>
          <a:prstGeom prst="rect">
            <a:avLst/>
          </a:prstGeom>
          <a:noFill/>
        </p:spPr>
        <p:txBody>
          <a:bodyPr wrap="square" rtlCol="0">
            <a:spAutoFit/>
          </a:bodyPr>
          <a:lstStyle/>
          <a:p>
            <a:r>
              <a:rPr lang="en-AU" sz="2800" b="1">
                <a:solidFill>
                  <a:schemeClr val="bg1"/>
                </a:solidFill>
                <a:latin typeface="Times New Roman" panose="02020603050405020304" pitchFamily="18" charset="0"/>
                <a:cs typeface="Times New Roman" panose="02020603050405020304" pitchFamily="18" charset="0"/>
              </a:rPr>
              <a:t>Quản lý và theo dõi học viên</a:t>
            </a:r>
            <a:r>
              <a:rPr lang="en-AU" sz="2800">
                <a:solidFill>
                  <a:schemeClr val="bg1"/>
                </a:solidFill>
                <a:latin typeface="Times New Roman" panose="02020603050405020304" pitchFamily="18" charset="0"/>
                <a:cs typeface="Times New Roman" panose="02020603050405020304" pitchFamily="18" charset="0"/>
              </a:rPr>
              <a:t>: Moodle cung cấp các công cụ mạnh mẽ để theo dõi tiến độ học tập của học viên, đánh giá hiệu quả học tập qua các báo cáo chi tiết và phân tích dữ liệu.</a:t>
            </a:r>
          </a:p>
        </p:txBody>
      </p:sp>
      <p:sp>
        <p:nvSpPr>
          <p:cNvPr id="5" name="TextBox 4"/>
          <p:cNvSpPr txBox="1"/>
          <p:nvPr/>
        </p:nvSpPr>
        <p:spPr>
          <a:xfrm>
            <a:off x="533400" y="3336223"/>
            <a:ext cx="11887200" cy="1384995"/>
          </a:xfrm>
          <a:prstGeom prst="rect">
            <a:avLst/>
          </a:prstGeom>
          <a:noFill/>
        </p:spPr>
        <p:txBody>
          <a:bodyPr wrap="square" rtlCol="0">
            <a:spAutoFit/>
          </a:bodyPr>
          <a:lstStyle/>
          <a:p>
            <a:r>
              <a:rPr lang="vi-VN" sz="2800" b="1">
                <a:solidFill>
                  <a:schemeClr val="bg1"/>
                </a:solidFill>
                <a:latin typeface="+mj-lt"/>
              </a:rPr>
              <a:t>Cộng đồng hỗ trợ lớn</a:t>
            </a:r>
            <a:r>
              <a:rPr lang="vi-VN" sz="2800">
                <a:solidFill>
                  <a:schemeClr val="bg1"/>
                </a:solidFill>
                <a:latin typeface="+mj-lt"/>
              </a:rPr>
              <a:t>: Với cộng đồng người dùng và nhà phát triển lớn, Moodle có nhiều tài nguyên hỗ trợ, diễn đàn và tài liệu hướng dẫn, giúp dễ dàng tìm kiếm giải pháp khi gặp vấn đề.</a:t>
            </a:r>
            <a:endParaRPr lang="en-AU" sz="2800">
              <a:solidFill>
                <a:schemeClr val="bg1"/>
              </a:solidFill>
              <a:latin typeface="+mj-lt"/>
              <a:cs typeface="Times New Roman" panose="02020603050405020304" pitchFamily="18" charset="0"/>
            </a:endParaRPr>
          </a:p>
        </p:txBody>
      </p:sp>
      <p:sp>
        <p:nvSpPr>
          <p:cNvPr id="6" name="TextBox 5"/>
          <p:cNvSpPr txBox="1"/>
          <p:nvPr/>
        </p:nvSpPr>
        <p:spPr>
          <a:xfrm>
            <a:off x="533400" y="4721218"/>
            <a:ext cx="11887200" cy="1384995"/>
          </a:xfrm>
          <a:prstGeom prst="rect">
            <a:avLst/>
          </a:prstGeom>
          <a:noFill/>
        </p:spPr>
        <p:txBody>
          <a:bodyPr wrap="square" rtlCol="0">
            <a:spAutoFit/>
          </a:bodyPr>
          <a:lstStyle/>
          <a:p>
            <a:r>
              <a:rPr lang="vi-VN" sz="2800" b="1">
                <a:solidFill>
                  <a:schemeClr val="bg1"/>
                </a:solidFill>
                <a:latin typeface="+mj-lt"/>
              </a:rPr>
              <a:t>Khả năng tương thích với các tiêu chuẩn quốc tế</a:t>
            </a:r>
            <a:r>
              <a:rPr lang="vi-VN" sz="2800">
                <a:solidFill>
                  <a:schemeClr val="bg1"/>
                </a:solidFill>
                <a:latin typeface="+mj-lt"/>
              </a:rPr>
              <a:t>: Moodle hỗ trợ các tiêu chuẩn giáo dục quốc tế như SCORM, IMS, LTI, giúp dễ dàng tích hợp với các hệ thống và nền tảng học tập khác.</a:t>
            </a:r>
            <a:endParaRPr lang="en-AU" sz="2800">
              <a:solidFill>
                <a:schemeClr val="bg1"/>
              </a:solidFill>
              <a:latin typeface="+mj-lt"/>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4572000" y="6667500"/>
            <a:ext cx="4596782" cy="2840982"/>
          </a:xfrm>
          <a:prstGeom prst="rect">
            <a:avLst/>
          </a:prstGeom>
        </p:spPr>
      </p:pic>
      <p:pic>
        <p:nvPicPr>
          <p:cNvPr id="8" name="Picture 7"/>
          <p:cNvPicPr>
            <a:picLocks noChangeAspect="1"/>
          </p:cNvPicPr>
          <p:nvPr/>
        </p:nvPicPr>
        <p:blipFill>
          <a:blip r:embed="rId5"/>
          <a:stretch>
            <a:fillRect/>
          </a:stretch>
        </p:blipFill>
        <p:spPr>
          <a:xfrm>
            <a:off x="1066800" y="7521886"/>
            <a:ext cx="2645893" cy="162777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946160" y="967465"/>
            <a:ext cx="9569415" cy="987450"/>
          </a:xfrm>
          <a:prstGeom prst="rect">
            <a:avLst/>
          </a:prstGeom>
        </p:spPr>
        <p:txBody>
          <a:bodyPr lIns="0" tIns="0" rIns="0" bIns="0" rtlCol="0" anchor="t">
            <a:spAutoFit/>
          </a:bodyPr>
          <a:lstStyle/>
          <a:p>
            <a:pPr marL="685800" indent="-685800">
              <a:lnSpc>
                <a:spcPts val="7694"/>
              </a:lnSpc>
              <a:buFont typeface="Wingdings" panose="05000000000000000000" pitchFamily="2" charset="2"/>
              <a:buChar char="v"/>
            </a:pPr>
            <a:r>
              <a:rPr lang="en-AU" sz="4900" smtClean="0">
                <a:latin typeface="Times New Roman" panose="02020603050405020304" pitchFamily="18" charset="0"/>
                <a:cs typeface="Times New Roman" panose="02020603050405020304" pitchFamily="18" charset="0"/>
              </a:rPr>
              <a:t>Nhược </a:t>
            </a:r>
            <a:r>
              <a:rPr lang="en-AU" sz="4900">
                <a:latin typeface="Times New Roman" panose="02020603050405020304" pitchFamily="18" charset="0"/>
                <a:cs typeface="Times New Roman" panose="02020603050405020304" pitchFamily="18" charset="0"/>
              </a:rPr>
              <a:t>điểm của LMS </a:t>
            </a:r>
            <a:r>
              <a:rPr lang="en-AU" sz="4900" smtClean="0">
                <a:latin typeface="Times New Roman" panose="02020603050405020304" pitchFamily="18" charset="0"/>
                <a:cs typeface="Times New Roman" panose="02020603050405020304" pitchFamily="18" charset="0"/>
              </a:rPr>
              <a:t>Moodle</a:t>
            </a:r>
            <a:endParaRPr lang="en-AU" sz="4900">
              <a:latin typeface="Times New Roman" panose="02020603050405020304" pitchFamily="18" charset="0"/>
              <a:cs typeface="Times New Roman" panose="02020603050405020304" pitchFamily="18" charset="0"/>
            </a:endParaRPr>
          </a:p>
        </p:txBody>
      </p:sp>
      <p:sp>
        <p:nvSpPr>
          <p:cNvPr id="5" name="Freeform 5"/>
          <p:cNvSpPr/>
          <p:nvPr/>
        </p:nvSpPr>
        <p:spPr>
          <a:xfrm>
            <a:off x="12443088" y="-1095217"/>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1828800" y="2220673"/>
            <a:ext cx="10439400" cy="5969070"/>
          </a:xfrm>
          <a:prstGeom prst="rect">
            <a:avLst/>
          </a:prstGeom>
        </p:spPr>
        <p:txBody>
          <a:bodyPr wrap="square" lIns="0" tIns="0" rIns="0" bIns="0" rtlCol="0" anchor="t">
            <a:spAutoFit/>
          </a:bodyPr>
          <a:lstStyle/>
          <a:p>
            <a:pPr marL="457200" indent="-457200">
              <a:lnSpc>
                <a:spcPts val="3920"/>
              </a:lnSpc>
              <a:buFont typeface="Wingdings" panose="05000000000000000000" pitchFamily="2" charset="2"/>
              <a:buChar char="Ø"/>
            </a:pPr>
            <a:r>
              <a:rPr lang="vi-VN" sz="2800" b="1">
                <a:latin typeface="+mj-lt"/>
              </a:rPr>
              <a:t>Giao diện người dùng có thể khó sử dụng</a:t>
            </a:r>
            <a:r>
              <a:rPr lang="vi-VN" sz="2800">
                <a:latin typeface="+mj-lt"/>
              </a:rPr>
              <a:t>: Giao diện của Moodle không phải lúc nào cũng thân thiện và dễ sử dụng, đặc biệt là đối với người mới bắt đầu. Mặc dù có thể tùy chỉnh, nhưng việc này yêu cầu kiến thức về kỹ thuật và thiết kế web</a:t>
            </a:r>
            <a:r>
              <a:rPr lang="vi-VN" sz="2800" smtClean="0">
                <a:latin typeface="+mj-lt"/>
              </a:rPr>
              <a:t>.</a:t>
            </a:r>
            <a:endParaRPr lang="en-AU" sz="2800" smtClean="0">
              <a:latin typeface="+mj-lt"/>
            </a:endParaRPr>
          </a:p>
          <a:p>
            <a:pPr marL="457200" indent="-457200">
              <a:lnSpc>
                <a:spcPts val="3920"/>
              </a:lnSpc>
              <a:buFont typeface="Wingdings" panose="05000000000000000000" pitchFamily="2" charset="2"/>
              <a:buChar char="Ø"/>
            </a:pPr>
            <a:r>
              <a:rPr lang="vi-VN" sz="2800" b="1">
                <a:latin typeface="+mj-lt"/>
              </a:rPr>
              <a:t>Yêu cầu kỹ thuật cao trong việc cài đặt và duy trì</a:t>
            </a:r>
            <a:r>
              <a:rPr lang="vi-VN" sz="2800">
                <a:latin typeface="+mj-lt"/>
              </a:rPr>
              <a:t>: Moodle yêu cầu người dùng có kiến thức cơ bản về quản trị hệ thống để cài đặt, cấu hình và bảo trì nền tảng. Điều này có thể tạo ra khó khăn đối với những tổ chức không có đội ngũ kỹ thuật mạnh</a:t>
            </a:r>
            <a:r>
              <a:rPr lang="vi-VN" sz="2800" smtClean="0">
                <a:latin typeface="+mj-lt"/>
              </a:rPr>
              <a:t>.</a:t>
            </a:r>
            <a:endParaRPr lang="en-AU" sz="2800" smtClean="0">
              <a:latin typeface="+mj-lt"/>
            </a:endParaRPr>
          </a:p>
          <a:p>
            <a:pPr marL="457200" indent="-457200">
              <a:lnSpc>
                <a:spcPts val="3920"/>
              </a:lnSpc>
              <a:buFont typeface="Wingdings" panose="05000000000000000000" pitchFamily="2" charset="2"/>
              <a:buChar char="Ø"/>
            </a:pPr>
            <a:r>
              <a:rPr lang="vi-VN" sz="2800" b="1">
                <a:latin typeface="+mj-lt"/>
              </a:rPr>
              <a:t>Tối ưu hóa hiệu suất hạn chế</a:t>
            </a:r>
            <a:r>
              <a:rPr lang="vi-VN" sz="2800">
                <a:latin typeface="+mj-lt"/>
              </a:rPr>
              <a:t>: Khi sử dụng Moodle với số lượng người dùng lớn hoặc nhiều khóa học, hiệu suất hệ thống có thể gặp vấn đề nếu không được tối ưu hóa đúng cách. Điều này đòi hỏi phải đầu tư vào phần cứng và các giải pháp quản lý hệ thống.</a:t>
            </a:r>
            <a:endParaRPr lang="en-US" sz="2800" b="1">
              <a:solidFill>
                <a:srgbClr val="2B4B82"/>
              </a:solidFill>
              <a:latin typeface="+mj-lt"/>
              <a:ea typeface="Josefin Sans Bold"/>
              <a:cs typeface="Josefin Sans Bold"/>
              <a:sym typeface="Josefin Sans Bold"/>
            </a:endParaRPr>
          </a:p>
        </p:txBody>
      </p:sp>
      <p:pic>
        <p:nvPicPr>
          <p:cNvPr id="12" name="Picture 11"/>
          <p:cNvPicPr>
            <a:picLocks noChangeAspect="1"/>
          </p:cNvPicPr>
          <p:nvPr/>
        </p:nvPicPr>
        <p:blipFill>
          <a:blip r:embed="rId4"/>
          <a:stretch>
            <a:fillRect/>
          </a:stretch>
        </p:blipFill>
        <p:spPr>
          <a:xfrm>
            <a:off x="12801600" y="6438900"/>
            <a:ext cx="4596782" cy="284098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2416</Words>
  <Application>Microsoft Office PowerPoint</Application>
  <PresentationFormat>Custom</PresentationFormat>
  <Paragraphs>80</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Times New Roman</vt:lpstr>
      <vt:lpstr>Arial</vt:lpstr>
      <vt:lpstr>Wingdings</vt:lpstr>
      <vt:lpstr>Josefin Sans</vt:lpstr>
      <vt:lpstr>Josefin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CRC</cp:lastModifiedBy>
  <cp:revision>18</cp:revision>
  <dcterms:created xsi:type="dcterms:W3CDTF">2006-08-16T00:00:00Z</dcterms:created>
  <dcterms:modified xsi:type="dcterms:W3CDTF">2025-01-03T04:06:49Z</dcterms:modified>
  <dc:identifier>DAGakkEqO4g</dc:identifier>
</cp:coreProperties>
</file>